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8" r:id="rId8"/>
    <p:sldId id="263" r:id="rId9"/>
    <p:sldId id="264" r:id="rId10"/>
    <p:sldId id="270" r:id="rId11"/>
    <p:sldId id="265" r:id="rId12"/>
    <p:sldId id="271" r:id="rId13"/>
    <p:sldId id="266" r:id="rId14"/>
    <p:sldId id="267" r:id="rId15"/>
    <p:sldId id="269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681"/>
    <p:restoredTop sz="94787"/>
  </p:normalViewPr>
  <p:slideViewPr>
    <p:cSldViewPr snapToGrid="0" snapToObjects="1">
      <p:cViewPr>
        <p:scale>
          <a:sx n="96" d="100"/>
          <a:sy n="96" d="100"/>
        </p:scale>
        <p:origin x="1384" y="6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dmitriykats/Documents/SpringBoard/Springboard/Capstone1/Data/Results%20Summary.xlsx" TargetMode="Externa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Random Forest Performance Improvement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v>Percent of On-time Flights Predicted</c:v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('Sheet1 (2)'!$D$39,'Sheet1 (2)'!$N$39,'Sheet1 (2)'!$X$39,'Sheet1 (2)'!$AH$39,'Sheet1 (2)'!$AR$39,'Sheet1 (2)'!$BA$38)</c:f>
              <c:numCache>
                <c:formatCode>0.000</c:formatCode>
                <c:ptCount val="6"/>
                <c:pt idx="0">
                  <c:v>0.99559969983221519</c:v>
                </c:pt>
                <c:pt idx="1">
                  <c:v>0.9935254506879676</c:v>
                </c:pt>
                <c:pt idx="2">
                  <c:v>0.88853653246374431</c:v>
                </c:pt>
                <c:pt idx="3">
                  <c:v>0.72161931046174477</c:v>
                </c:pt>
                <c:pt idx="4">
                  <c:v>0.65252836510773882</c:v>
                </c:pt>
                <c:pt idx="5">
                  <c:v>0.67202929876916251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F0D-C24E-B446-93744D5217AA}"/>
            </c:ext>
          </c:extLst>
        </c:ser>
        <c:ser>
          <c:idx val="1"/>
          <c:order val="1"/>
          <c:tx>
            <c:v>Percent of Delayed Flights Predicted</c:v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('Sheet1 (2)'!$D$44,'Sheet1 (2)'!$N$44,'Sheet1 (2)'!$X$44,'Sheet1 (2)'!$AH$44,'Sheet1 (2)'!$AR$44,'Sheet1 (2)'!$BA$43)</c:f>
              <c:numCache>
                <c:formatCode>General</c:formatCode>
                <c:ptCount val="6"/>
                <c:pt idx="0">
                  <c:v>4.8559108003485049E-2</c:v>
                </c:pt>
                <c:pt idx="1">
                  <c:v>8.4876424073318413E-2</c:v>
                </c:pt>
                <c:pt idx="2">
                  <c:v>0.38999481653855061</c:v>
                </c:pt>
                <c:pt idx="3">
                  <c:v>0.61195725298600467</c:v>
                </c:pt>
                <c:pt idx="4">
                  <c:v>0.68362136468408452</c:v>
                </c:pt>
                <c:pt idx="5">
                  <c:v>0.66721074630816235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DF0D-C24E-B446-93744D5217A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93391183"/>
        <c:axId val="193392863"/>
      </c:lineChart>
      <c:catAx>
        <c:axId val="193391183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Model Number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3392863"/>
        <c:crosses val="autoZero"/>
        <c:auto val="1"/>
        <c:lblAlgn val="ctr"/>
        <c:lblOffset val="100"/>
        <c:noMultiLvlLbl val="0"/>
      </c:catAx>
      <c:valAx>
        <c:axId val="19339286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Prediction Rate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0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3391183"/>
        <c:crosses val="autoZero"/>
        <c:crossBetween val="between"/>
        <c:majorUnit val="0.1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9793E3B-62C1-48D3-895F-9E3AFF589A16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C83507F8-FCF4-4836-9791-5421E3A996C6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Problem</a:t>
          </a:r>
        </a:p>
      </dgm:t>
    </dgm:pt>
    <dgm:pt modelId="{8F56EA1E-9854-4D17-AA68-92DB99B000C4}" type="parTrans" cxnId="{001F024C-1696-483D-B3B9-8C678F2DE851}">
      <dgm:prSet/>
      <dgm:spPr/>
      <dgm:t>
        <a:bodyPr/>
        <a:lstStyle/>
        <a:p>
          <a:endParaRPr lang="en-US"/>
        </a:p>
      </dgm:t>
    </dgm:pt>
    <dgm:pt modelId="{126808ED-3B63-4A12-9134-F33AC12AA946}" type="sibTrans" cxnId="{001F024C-1696-483D-B3B9-8C678F2DE851}">
      <dgm:prSet/>
      <dgm:spPr/>
      <dgm:t>
        <a:bodyPr/>
        <a:lstStyle/>
        <a:p>
          <a:endParaRPr lang="en-US"/>
        </a:p>
      </dgm:t>
    </dgm:pt>
    <dgm:pt modelId="{15CCE33D-1BB0-4B8C-81E1-33BC307D36AA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Explore the Data</a:t>
          </a:r>
        </a:p>
      </dgm:t>
    </dgm:pt>
    <dgm:pt modelId="{E86C0052-2F83-430E-A24B-10B4533146EB}" type="parTrans" cxnId="{FA5F61E2-4C8C-4C7C-B90F-177EE5C5E00E}">
      <dgm:prSet/>
      <dgm:spPr/>
      <dgm:t>
        <a:bodyPr/>
        <a:lstStyle/>
        <a:p>
          <a:endParaRPr lang="en-US"/>
        </a:p>
      </dgm:t>
    </dgm:pt>
    <dgm:pt modelId="{10BB911F-9AF8-42EC-B7B3-61F5EC52CA78}" type="sibTrans" cxnId="{FA5F61E2-4C8C-4C7C-B90F-177EE5C5E00E}">
      <dgm:prSet/>
      <dgm:spPr/>
      <dgm:t>
        <a:bodyPr/>
        <a:lstStyle/>
        <a:p>
          <a:endParaRPr lang="en-US"/>
        </a:p>
      </dgm:t>
    </dgm:pt>
    <dgm:pt modelId="{23531BC7-529A-4CD6-8483-647D1A5FB70F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Modeling</a:t>
          </a:r>
        </a:p>
      </dgm:t>
    </dgm:pt>
    <dgm:pt modelId="{EACEBA64-C88B-46EF-9FF3-E47147ECD73E}" type="parTrans" cxnId="{65222295-8E11-4D59-B9A5-39CC8A4A463A}">
      <dgm:prSet/>
      <dgm:spPr/>
      <dgm:t>
        <a:bodyPr/>
        <a:lstStyle/>
        <a:p>
          <a:endParaRPr lang="en-US"/>
        </a:p>
      </dgm:t>
    </dgm:pt>
    <dgm:pt modelId="{9BA7C263-E04C-4C8F-9E87-EB163F4B55B7}" type="sibTrans" cxnId="{65222295-8E11-4D59-B9A5-39CC8A4A463A}">
      <dgm:prSet/>
      <dgm:spPr/>
      <dgm:t>
        <a:bodyPr/>
        <a:lstStyle/>
        <a:p>
          <a:endParaRPr lang="en-US"/>
        </a:p>
      </dgm:t>
    </dgm:pt>
    <dgm:pt modelId="{D5C653A3-26EF-4AB9-95B0-8410FD5902E5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Results</a:t>
          </a:r>
        </a:p>
      </dgm:t>
    </dgm:pt>
    <dgm:pt modelId="{3A89B3F2-66C8-40DD-BF91-08C4B9F6052B}" type="parTrans" cxnId="{D2EC20A4-2F0D-4BE1-9AAC-2AF65870A8BA}">
      <dgm:prSet/>
      <dgm:spPr/>
      <dgm:t>
        <a:bodyPr/>
        <a:lstStyle/>
        <a:p>
          <a:endParaRPr lang="en-US"/>
        </a:p>
      </dgm:t>
    </dgm:pt>
    <dgm:pt modelId="{9965BC20-F0D8-47E1-8487-DF9272764D5C}" type="sibTrans" cxnId="{D2EC20A4-2F0D-4BE1-9AAC-2AF65870A8BA}">
      <dgm:prSet/>
      <dgm:spPr/>
      <dgm:t>
        <a:bodyPr/>
        <a:lstStyle/>
        <a:p>
          <a:endParaRPr lang="en-US"/>
        </a:p>
      </dgm:t>
    </dgm:pt>
    <dgm:pt modelId="{6130D7BE-D8AB-438B-9672-D78089F76EEE}" type="pres">
      <dgm:prSet presAssocID="{39793E3B-62C1-48D3-895F-9E3AFF589A16}" presName="root" presStyleCnt="0">
        <dgm:presLayoutVars>
          <dgm:dir/>
          <dgm:resizeHandles val="exact"/>
        </dgm:presLayoutVars>
      </dgm:prSet>
      <dgm:spPr/>
    </dgm:pt>
    <dgm:pt modelId="{4E834081-F7C1-458C-92D0-4CE5B1FA7C0E}" type="pres">
      <dgm:prSet presAssocID="{C83507F8-FCF4-4836-9791-5421E3A996C6}" presName="compNode" presStyleCnt="0"/>
      <dgm:spPr/>
    </dgm:pt>
    <dgm:pt modelId="{DB557D8C-BA57-4543-AA4D-9BA148E45B20}" type="pres">
      <dgm:prSet presAssocID="{C83507F8-FCF4-4836-9791-5421E3A996C6}" presName="iconBgRect" presStyleLbl="bgShp" presStyleIdx="0" presStyleCnt="4"/>
      <dgm:spPr/>
    </dgm:pt>
    <dgm:pt modelId="{9294EDB6-1F26-4D18-8FFA-F47297C7FCB1}" type="pres">
      <dgm:prSet presAssocID="{C83507F8-FCF4-4836-9791-5421E3A996C6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lp"/>
        </a:ext>
      </dgm:extLst>
    </dgm:pt>
    <dgm:pt modelId="{7F796617-1ECE-4810-84E4-CA94A1C5A831}" type="pres">
      <dgm:prSet presAssocID="{C83507F8-FCF4-4836-9791-5421E3A996C6}" presName="spaceRect" presStyleCnt="0"/>
      <dgm:spPr/>
    </dgm:pt>
    <dgm:pt modelId="{3029613D-DA6A-48D8-B8C3-F56EB9FCE41C}" type="pres">
      <dgm:prSet presAssocID="{C83507F8-FCF4-4836-9791-5421E3A996C6}" presName="textRect" presStyleLbl="revTx" presStyleIdx="0" presStyleCnt="4">
        <dgm:presLayoutVars>
          <dgm:chMax val="1"/>
          <dgm:chPref val="1"/>
        </dgm:presLayoutVars>
      </dgm:prSet>
      <dgm:spPr/>
    </dgm:pt>
    <dgm:pt modelId="{3611AE40-E568-4044-B002-20F3789F2234}" type="pres">
      <dgm:prSet presAssocID="{126808ED-3B63-4A12-9134-F33AC12AA946}" presName="sibTrans" presStyleCnt="0"/>
      <dgm:spPr/>
    </dgm:pt>
    <dgm:pt modelId="{1E599ED0-2502-478E-B22D-98DF3F0B2720}" type="pres">
      <dgm:prSet presAssocID="{15CCE33D-1BB0-4B8C-81E1-33BC307D36AA}" presName="compNode" presStyleCnt="0"/>
      <dgm:spPr/>
    </dgm:pt>
    <dgm:pt modelId="{192B00A2-BF4A-43BA-8B78-9D688BE1957B}" type="pres">
      <dgm:prSet presAssocID="{15CCE33D-1BB0-4B8C-81E1-33BC307D36AA}" presName="iconBgRect" presStyleLbl="bgShp" presStyleIdx="1" presStyleCnt="4"/>
      <dgm:spPr/>
    </dgm:pt>
    <dgm:pt modelId="{2F7547D0-90D2-402E-893E-9E13DCE49B66}" type="pres">
      <dgm:prSet presAssocID="{15CCE33D-1BB0-4B8C-81E1-33BC307D36AA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g under Magnifying Glass"/>
        </a:ext>
      </dgm:extLst>
    </dgm:pt>
    <dgm:pt modelId="{1A4ED7A8-9D2F-4108-8B67-0CACBCA815B1}" type="pres">
      <dgm:prSet presAssocID="{15CCE33D-1BB0-4B8C-81E1-33BC307D36AA}" presName="spaceRect" presStyleCnt="0"/>
      <dgm:spPr/>
    </dgm:pt>
    <dgm:pt modelId="{70CE4C52-0A73-42CF-B4C1-63F9BE4889BB}" type="pres">
      <dgm:prSet presAssocID="{15CCE33D-1BB0-4B8C-81E1-33BC307D36AA}" presName="textRect" presStyleLbl="revTx" presStyleIdx="1" presStyleCnt="4">
        <dgm:presLayoutVars>
          <dgm:chMax val="1"/>
          <dgm:chPref val="1"/>
        </dgm:presLayoutVars>
      </dgm:prSet>
      <dgm:spPr/>
    </dgm:pt>
    <dgm:pt modelId="{BA9F8A1D-1A8C-4A83-8640-539B8BAAB15B}" type="pres">
      <dgm:prSet presAssocID="{10BB911F-9AF8-42EC-B7B3-61F5EC52CA78}" presName="sibTrans" presStyleCnt="0"/>
      <dgm:spPr/>
    </dgm:pt>
    <dgm:pt modelId="{EC91C939-C2CF-4D7C-A21D-3943C4DE4E13}" type="pres">
      <dgm:prSet presAssocID="{23531BC7-529A-4CD6-8483-647D1A5FB70F}" presName="compNode" presStyleCnt="0"/>
      <dgm:spPr/>
    </dgm:pt>
    <dgm:pt modelId="{F59BEF1D-8DF7-42D3-B4A3-0664C91CFFB1}" type="pres">
      <dgm:prSet presAssocID="{23531BC7-529A-4CD6-8483-647D1A5FB70F}" presName="iconBgRect" presStyleLbl="bgShp" presStyleIdx="2" presStyleCnt="4"/>
      <dgm:spPr/>
    </dgm:pt>
    <dgm:pt modelId="{CF26C02B-D15F-47F8-8697-762602F1AAEF}" type="pres">
      <dgm:prSet presAssocID="{23531BC7-529A-4CD6-8483-647D1A5FB70F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96C2E483-ADAF-4AE1-9393-5FFE8D9B739C}" type="pres">
      <dgm:prSet presAssocID="{23531BC7-529A-4CD6-8483-647D1A5FB70F}" presName="spaceRect" presStyleCnt="0"/>
      <dgm:spPr/>
    </dgm:pt>
    <dgm:pt modelId="{1A961174-1DCD-4752-8AD6-57687757F427}" type="pres">
      <dgm:prSet presAssocID="{23531BC7-529A-4CD6-8483-647D1A5FB70F}" presName="textRect" presStyleLbl="revTx" presStyleIdx="2" presStyleCnt="4">
        <dgm:presLayoutVars>
          <dgm:chMax val="1"/>
          <dgm:chPref val="1"/>
        </dgm:presLayoutVars>
      </dgm:prSet>
      <dgm:spPr/>
    </dgm:pt>
    <dgm:pt modelId="{C6903DA6-074E-426F-8DD6-CC3EE983EEEA}" type="pres">
      <dgm:prSet presAssocID="{9BA7C263-E04C-4C8F-9E87-EB163F4B55B7}" presName="sibTrans" presStyleCnt="0"/>
      <dgm:spPr/>
    </dgm:pt>
    <dgm:pt modelId="{D4D4C7F1-32EB-47D3-8533-5B8F6C3DF468}" type="pres">
      <dgm:prSet presAssocID="{D5C653A3-26EF-4AB9-95B0-8410FD5902E5}" presName="compNode" presStyleCnt="0"/>
      <dgm:spPr/>
    </dgm:pt>
    <dgm:pt modelId="{F43856AB-B131-44BD-BC16-B64F208A592E}" type="pres">
      <dgm:prSet presAssocID="{D5C653A3-26EF-4AB9-95B0-8410FD5902E5}" presName="iconBgRect" presStyleLbl="bgShp" presStyleIdx="3" presStyleCnt="4"/>
      <dgm:spPr/>
    </dgm:pt>
    <dgm:pt modelId="{783CA275-71B0-4897-84C1-9FAAF2DC0FEB}" type="pres">
      <dgm:prSet presAssocID="{D5C653A3-26EF-4AB9-95B0-8410FD5902E5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BBB1F306-2F2E-43EF-9E7F-5B7F72B21B55}" type="pres">
      <dgm:prSet presAssocID="{D5C653A3-26EF-4AB9-95B0-8410FD5902E5}" presName="spaceRect" presStyleCnt="0"/>
      <dgm:spPr/>
    </dgm:pt>
    <dgm:pt modelId="{FDE08BF7-8AA5-49E9-98F6-E0CDE3EAC977}" type="pres">
      <dgm:prSet presAssocID="{D5C653A3-26EF-4AB9-95B0-8410FD5902E5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3D8AB301-7371-B541-B071-B5E5563CECA4}" type="presOf" srcId="{C83507F8-FCF4-4836-9791-5421E3A996C6}" destId="{3029613D-DA6A-48D8-B8C3-F56EB9FCE41C}" srcOrd="0" destOrd="0" presId="urn:microsoft.com/office/officeart/2018/5/layout/IconCircleLabelList"/>
    <dgm:cxn modelId="{001F024C-1696-483D-B3B9-8C678F2DE851}" srcId="{39793E3B-62C1-48D3-895F-9E3AFF589A16}" destId="{C83507F8-FCF4-4836-9791-5421E3A996C6}" srcOrd="0" destOrd="0" parTransId="{8F56EA1E-9854-4D17-AA68-92DB99B000C4}" sibTransId="{126808ED-3B63-4A12-9134-F33AC12AA946}"/>
    <dgm:cxn modelId="{0CF67A5A-3A1A-8E43-920F-DFE2FF6F517B}" type="presOf" srcId="{23531BC7-529A-4CD6-8483-647D1A5FB70F}" destId="{1A961174-1DCD-4752-8AD6-57687757F427}" srcOrd="0" destOrd="0" presId="urn:microsoft.com/office/officeart/2018/5/layout/IconCircleLabelList"/>
    <dgm:cxn modelId="{6EBEFF66-0E56-8245-89D9-12BD47731A60}" type="presOf" srcId="{15CCE33D-1BB0-4B8C-81E1-33BC307D36AA}" destId="{70CE4C52-0A73-42CF-B4C1-63F9BE4889BB}" srcOrd="0" destOrd="0" presId="urn:microsoft.com/office/officeart/2018/5/layout/IconCircleLabelList"/>
    <dgm:cxn modelId="{65222295-8E11-4D59-B9A5-39CC8A4A463A}" srcId="{39793E3B-62C1-48D3-895F-9E3AFF589A16}" destId="{23531BC7-529A-4CD6-8483-647D1A5FB70F}" srcOrd="2" destOrd="0" parTransId="{EACEBA64-C88B-46EF-9FF3-E47147ECD73E}" sibTransId="{9BA7C263-E04C-4C8F-9E87-EB163F4B55B7}"/>
    <dgm:cxn modelId="{D2EC20A4-2F0D-4BE1-9AAC-2AF65870A8BA}" srcId="{39793E3B-62C1-48D3-895F-9E3AFF589A16}" destId="{D5C653A3-26EF-4AB9-95B0-8410FD5902E5}" srcOrd="3" destOrd="0" parTransId="{3A89B3F2-66C8-40DD-BF91-08C4B9F6052B}" sibTransId="{9965BC20-F0D8-47E1-8487-DF9272764D5C}"/>
    <dgm:cxn modelId="{0381D2D3-C8AF-3542-9932-994FCE614B4B}" type="presOf" srcId="{39793E3B-62C1-48D3-895F-9E3AFF589A16}" destId="{6130D7BE-D8AB-438B-9672-D78089F76EEE}" srcOrd="0" destOrd="0" presId="urn:microsoft.com/office/officeart/2018/5/layout/IconCircleLabelList"/>
    <dgm:cxn modelId="{FA5F61E2-4C8C-4C7C-B90F-177EE5C5E00E}" srcId="{39793E3B-62C1-48D3-895F-9E3AFF589A16}" destId="{15CCE33D-1BB0-4B8C-81E1-33BC307D36AA}" srcOrd="1" destOrd="0" parTransId="{E86C0052-2F83-430E-A24B-10B4533146EB}" sibTransId="{10BB911F-9AF8-42EC-B7B3-61F5EC52CA78}"/>
    <dgm:cxn modelId="{B32DC2F2-E63D-264C-8FDD-131F9D99FEE5}" type="presOf" srcId="{D5C653A3-26EF-4AB9-95B0-8410FD5902E5}" destId="{FDE08BF7-8AA5-49E9-98F6-E0CDE3EAC977}" srcOrd="0" destOrd="0" presId="urn:microsoft.com/office/officeart/2018/5/layout/IconCircleLabelList"/>
    <dgm:cxn modelId="{776582D9-E506-EF49-907D-D0693A2AB9A7}" type="presParOf" srcId="{6130D7BE-D8AB-438B-9672-D78089F76EEE}" destId="{4E834081-F7C1-458C-92D0-4CE5B1FA7C0E}" srcOrd="0" destOrd="0" presId="urn:microsoft.com/office/officeart/2018/5/layout/IconCircleLabelList"/>
    <dgm:cxn modelId="{D9752337-E823-8D48-A462-9B356119A28E}" type="presParOf" srcId="{4E834081-F7C1-458C-92D0-4CE5B1FA7C0E}" destId="{DB557D8C-BA57-4543-AA4D-9BA148E45B20}" srcOrd="0" destOrd="0" presId="urn:microsoft.com/office/officeart/2018/5/layout/IconCircleLabelList"/>
    <dgm:cxn modelId="{339BB5CD-803A-5049-BA11-848C8FD2D91B}" type="presParOf" srcId="{4E834081-F7C1-458C-92D0-4CE5B1FA7C0E}" destId="{9294EDB6-1F26-4D18-8FFA-F47297C7FCB1}" srcOrd="1" destOrd="0" presId="urn:microsoft.com/office/officeart/2018/5/layout/IconCircleLabelList"/>
    <dgm:cxn modelId="{6B3970C9-4820-514C-959E-B9D6473DCA8B}" type="presParOf" srcId="{4E834081-F7C1-458C-92D0-4CE5B1FA7C0E}" destId="{7F796617-1ECE-4810-84E4-CA94A1C5A831}" srcOrd="2" destOrd="0" presId="urn:microsoft.com/office/officeart/2018/5/layout/IconCircleLabelList"/>
    <dgm:cxn modelId="{68D00F1C-5C4C-CF4A-A427-F50BCBE3286A}" type="presParOf" srcId="{4E834081-F7C1-458C-92D0-4CE5B1FA7C0E}" destId="{3029613D-DA6A-48D8-B8C3-F56EB9FCE41C}" srcOrd="3" destOrd="0" presId="urn:microsoft.com/office/officeart/2018/5/layout/IconCircleLabelList"/>
    <dgm:cxn modelId="{E7C14CCA-1A00-E246-807F-6125D39E816D}" type="presParOf" srcId="{6130D7BE-D8AB-438B-9672-D78089F76EEE}" destId="{3611AE40-E568-4044-B002-20F3789F2234}" srcOrd="1" destOrd="0" presId="urn:microsoft.com/office/officeart/2018/5/layout/IconCircleLabelList"/>
    <dgm:cxn modelId="{C8D32B3B-2F6A-3341-8528-8C6FB83703A7}" type="presParOf" srcId="{6130D7BE-D8AB-438B-9672-D78089F76EEE}" destId="{1E599ED0-2502-478E-B22D-98DF3F0B2720}" srcOrd="2" destOrd="0" presId="urn:microsoft.com/office/officeart/2018/5/layout/IconCircleLabelList"/>
    <dgm:cxn modelId="{5E900019-5047-AD4B-A7AF-AB3E5D6363FC}" type="presParOf" srcId="{1E599ED0-2502-478E-B22D-98DF3F0B2720}" destId="{192B00A2-BF4A-43BA-8B78-9D688BE1957B}" srcOrd="0" destOrd="0" presId="urn:microsoft.com/office/officeart/2018/5/layout/IconCircleLabelList"/>
    <dgm:cxn modelId="{24108328-1063-1043-B2AB-6CC50A0D2A37}" type="presParOf" srcId="{1E599ED0-2502-478E-B22D-98DF3F0B2720}" destId="{2F7547D0-90D2-402E-893E-9E13DCE49B66}" srcOrd="1" destOrd="0" presId="urn:microsoft.com/office/officeart/2018/5/layout/IconCircleLabelList"/>
    <dgm:cxn modelId="{F03F011B-B261-F047-9029-0772280BEA97}" type="presParOf" srcId="{1E599ED0-2502-478E-B22D-98DF3F0B2720}" destId="{1A4ED7A8-9D2F-4108-8B67-0CACBCA815B1}" srcOrd="2" destOrd="0" presId="urn:microsoft.com/office/officeart/2018/5/layout/IconCircleLabelList"/>
    <dgm:cxn modelId="{766CAEF8-828D-6B47-A38B-952F9EC2572F}" type="presParOf" srcId="{1E599ED0-2502-478E-B22D-98DF3F0B2720}" destId="{70CE4C52-0A73-42CF-B4C1-63F9BE4889BB}" srcOrd="3" destOrd="0" presId="urn:microsoft.com/office/officeart/2018/5/layout/IconCircleLabelList"/>
    <dgm:cxn modelId="{8C4ED54A-5E52-0249-A65E-F408E9D7B945}" type="presParOf" srcId="{6130D7BE-D8AB-438B-9672-D78089F76EEE}" destId="{BA9F8A1D-1A8C-4A83-8640-539B8BAAB15B}" srcOrd="3" destOrd="0" presId="urn:microsoft.com/office/officeart/2018/5/layout/IconCircleLabelList"/>
    <dgm:cxn modelId="{64225EC5-E12C-4143-A4BB-F1EF97BCDF5A}" type="presParOf" srcId="{6130D7BE-D8AB-438B-9672-D78089F76EEE}" destId="{EC91C939-C2CF-4D7C-A21D-3943C4DE4E13}" srcOrd="4" destOrd="0" presId="urn:microsoft.com/office/officeart/2018/5/layout/IconCircleLabelList"/>
    <dgm:cxn modelId="{6117ED5A-03E2-6C43-B472-559F937B716D}" type="presParOf" srcId="{EC91C939-C2CF-4D7C-A21D-3943C4DE4E13}" destId="{F59BEF1D-8DF7-42D3-B4A3-0664C91CFFB1}" srcOrd="0" destOrd="0" presId="urn:microsoft.com/office/officeart/2018/5/layout/IconCircleLabelList"/>
    <dgm:cxn modelId="{AE88F618-23DD-EC4F-87E3-0005506CB1C8}" type="presParOf" srcId="{EC91C939-C2CF-4D7C-A21D-3943C4DE4E13}" destId="{CF26C02B-D15F-47F8-8697-762602F1AAEF}" srcOrd="1" destOrd="0" presId="urn:microsoft.com/office/officeart/2018/5/layout/IconCircleLabelList"/>
    <dgm:cxn modelId="{8C1E2E16-667B-EF4B-9BDE-9C3D503B64B3}" type="presParOf" srcId="{EC91C939-C2CF-4D7C-A21D-3943C4DE4E13}" destId="{96C2E483-ADAF-4AE1-9393-5FFE8D9B739C}" srcOrd="2" destOrd="0" presId="urn:microsoft.com/office/officeart/2018/5/layout/IconCircleLabelList"/>
    <dgm:cxn modelId="{ACC3FDCE-0C76-CD4C-B503-B42B1DD35D5B}" type="presParOf" srcId="{EC91C939-C2CF-4D7C-A21D-3943C4DE4E13}" destId="{1A961174-1DCD-4752-8AD6-57687757F427}" srcOrd="3" destOrd="0" presId="urn:microsoft.com/office/officeart/2018/5/layout/IconCircleLabelList"/>
    <dgm:cxn modelId="{B9006E1D-E382-894B-9712-CD81F89E2634}" type="presParOf" srcId="{6130D7BE-D8AB-438B-9672-D78089F76EEE}" destId="{C6903DA6-074E-426F-8DD6-CC3EE983EEEA}" srcOrd="5" destOrd="0" presId="urn:microsoft.com/office/officeart/2018/5/layout/IconCircleLabelList"/>
    <dgm:cxn modelId="{AC92CFBE-2D0F-D945-B0E9-6D5FEC7A0B11}" type="presParOf" srcId="{6130D7BE-D8AB-438B-9672-D78089F76EEE}" destId="{D4D4C7F1-32EB-47D3-8533-5B8F6C3DF468}" srcOrd="6" destOrd="0" presId="urn:microsoft.com/office/officeart/2018/5/layout/IconCircleLabelList"/>
    <dgm:cxn modelId="{13BC139F-0ECD-ED47-A3E0-14C9FCBD2843}" type="presParOf" srcId="{D4D4C7F1-32EB-47D3-8533-5B8F6C3DF468}" destId="{F43856AB-B131-44BD-BC16-B64F208A592E}" srcOrd="0" destOrd="0" presId="urn:microsoft.com/office/officeart/2018/5/layout/IconCircleLabelList"/>
    <dgm:cxn modelId="{E16A60E7-E937-BC4E-B01D-6C1611861446}" type="presParOf" srcId="{D4D4C7F1-32EB-47D3-8533-5B8F6C3DF468}" destId="{783CA275-71B0-4897-84C1-9FAAF2DC0FEB}" srcOrd="1" destOrd="0" presId="urn:microsoft.com/office/officeart/2018/5/layout/IconCircleLabelList"/>
    <dgm:cxn modelId="{9A0A765D-E535-0543-8434-02848F4F3A01}" type="presParOf" srcId="{D4D4C7F1-32EB-47D3-8533-5B8F6C3DF468}" destId="{BBB1F306-2F2E-43EF-9E7F-5B7F72B21B55}" srcOrd="2" destOrd="0" presId="urn:microsoft.com/office/officeart/2018/5/layout/IconCircleLabelList"/>
    <dgm:cxn modelId="{BD2FAFCE-FE81-4745-BBDC-5712CAF9708E}" type="presParOf" srcId="{D4D4C7F1-32EB-47D3-8533-5B8F6C3DF468}" destId="{FDE08BF7-8AA5-49E9-98F6-E0CDE3EAC977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B557D8C-BA57-4543-AA4D-9BA148E45B20}">
      <dsp:nvSpPr>
        <dsp:cNvPr id="0" name=""/>
        <dsp:cNvSpPr/>
      </dsp:nvSpPr>
      <dsp:spPr>
        <a:xfrm>
          <a:off x="973190" y="986724"/>
          <a:ext cx="1264141" cy="1264141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294EDB6-1F26-4D18-8FFA-F47297C7FCB1}">
      <dsp:nvSpPr>
        <dsp:cNvPr id="0" name=""/>
        <dsp:cNvSpPr/>
      </dsp:nvSpPr>
      <dsp:spPr>
        <a:xfrm>
          <a:off x="1242597" y="1256131"/>
          <a:ext cx="725326" cy="72532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29613D-DA6A-48D8-B8C3-F56EB9FCE41C}">
      <dsp:nvSpPr>
        <dsp:cNvPr id="0" name=""/>
        <dsp:cNvSpPr/>
      </dsp:nvSpPr>
      <dsp:spPr>
        <a:xfrm>
          <a:off x="569079" y="2644614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/>
            <a:t>Problem</a:t>
          </a:r>
        </a:p>
      </dsp:txBody>
      <dsp:txXfrm>
        <a:off x="569079" y="2644614"/>
        <a:ext cx="2072362" cy="720000"/>
      </dsp:txXfrm>
    </dsp:sp>
    <dsp:sp modelId="{192B00A2-BF4A-43BA-8B78-9D688BE1957B}">
      <dsp:nvSpPr>
        <dsp:cNvPr id="0" name=""/>
        <dsp:cNvSpPr/>
      </dsp:nvSpPr>
      <dsp:spPr>
        <a:xfrm>
          <a:off x="3408216" y="986724"/>
          <a:ext cx="1264141" cy="1264141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F7547D0-90D2-402E-893E-9E13DCE49B66}">
      <dsp:nvSpPr>
        <dsp:cNvPr id="0" name=""/>
        <dsp:cNvSpPr/>
      </dsp:nvSpPr>
      <dsp:spPr>
        <a:xfrm>
          <a:off x="3677623" y="1256131"/>
          <a:ext cx="725326" cy="72532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CE4C52-0A73-42CF-B4C1-63F9BE4889BB}">
      <dsp:nvSpPr>
        <dsp:cNvPr id="0" name=""/>
        <dsp:cNvSpPr/>
      </dsp:nvSpPr>
      <dsp:spPr>
        <a:xfrm>
          <a:off x="3004105" y="2644614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/>
            <a:t>Explore the Data</a:t>
          </a:r>
        </a:p>
      </dsp:txBody>
      <dsp:txXfrm>
        <a:off x="3004105" y="2644614"/>
        <a:ext cx="2072362" cy="720000"/>
      </dsp:txXfrm>
    </dsp:sp>
    <dsp:sp modelId="{F59BEF1D-8DF7-42D3-B4A3-0664C91CFFB1}">
      <dsp:nvSpPr>
        <dsp:cNvPr id="0" name=""/>
        <dsp:cNvSpPr/>
      </dsp:nvSpPr>
      <dsp:spPr>
        <a:xfrm>
          <a:off x="5843242" y="986724"/>
          <a:ext cx="1264141" cy="1264141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F26C02B-D15F-47F8-8697-762602F1AAEF}">
      <dsp:nvSpPr>
        <dsp:cNvPr id="0" name=""/>
        <dsp:cNvSpPr/>
      </dsp:nvSpPr>
      <dsp:spPr>
        <a:xfrm>
          <a:off x="6112649" y="1256131"/>
          <a:ext cx="725326" cy="72532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961174-1DCD-4752-8AD6-57687757F427}">
      <dsp:nvSpPr>
        <dsp:cNvPr id="0" name=""/>
        <dsp:cNvSpPr/>
      </dsp:nvSpPr>
      <dsp:spPr>
        <a:xfrm>
          <a:off x="5439131" y="2644614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/>
            <a:t>Modeling</a:t>
          </a:r>
        </a:p>
      </dsp:txBody>
      <dsp:txXfrm>
        <a:off x="5439131" y="2644614"/>
        <a:ext cx="2072362" cy="720000"/>
      </dsp:txXfrm>
    </dsp:sp>
    <dsp:sp modelId="{F43856AB-B131-44BD-BC16-B64F208A592E}">
      <dsp:nvSpPr>
        <dsp:cNvPr id="0" name=""/>
        <dsp:cNvSpPr/>
      </dsp:nvSpPr>
      <dsp:spPr>
        <a:xfrm>
          <a:off x="8278268" y="986724"/>
          <a:ext cx="1264141" cy="1264141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83CA275-71B0-4897-84C1-9FAAF2DC0FEB}">
      <dsp:nvSpPr>
        <dsp:cNvPr id="0" name=""/>
        <dsp:cNvSpPr/>
      </dsp:nvSpPr>
      <dsp:spPr>
        <a:xfrm>
          <a:off x="8547675" y="1256131"/>
          <a:ext cx="725326" cy="72532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E08BF7-8AA5-49E9-98F6-E0CDE3EAC977}">
      <dsp:nvSpPr>
        <dsp:cNvPr id="0" name=""/>
        <dsp:cNvSpPr/>
      </dsp:nvSpPr>
      <dsp:spPr>
        <a:xfrm>
          <a:off x="7874157" y="2644614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/>
            <a:t>Results</a:t>
          </a:r>
        </a:p>
      </dsp:txBody>
      <dsp:txXfrm>
        <a:off x="7874157" y="2644614"/>
        <a:ext cx="2072362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0.1383</cdr:x>
      <cdr:y>0.47611</cdr:y>
    </cdr:from>
    <cdr:to>
      <cdr:x>0.26752</cdr:x>
      <cdr:y>0.53841</cdr:y>
    </cdr:to>
    <cdr:sp macro="" textlink="">
      <cdr:nvSpPr>
        <cdr:cNvPr id="2" name="Rectangular Callout 1"/>
        <cdr:cNvSpPr/>
      </cdr:nvSpPr>
      <cdr:spPr>
        <a:xfrm xmlns:a="http://schemas.openxmlformats.org/drawingml/2006/main">
          <a:off x="1265860" y="2353498"/>
          <a:ext cx="1182772" cy="307952"/>
        </a:xfrm>
        <a:prstGeom xmlns:a="http://schemas.openxmlformats.org/drawingml/2006/main" prst="wedgeRectCallout">
          <a:avLst>
            <a:gd name="adj1" fmla="val -30014"/>
            <a:gd name="adj2" fmla="val 400107"/>
          </a:avLst>
        </a:prstGeom>
        <a:noFill xmlns:a="http://schemas.openxmlformats.org/drawingml/2006/main"/>
        <a:ln xmlns:a="http://schemas.openxmlformats.org/drawingml/2006/main" w="6350">
          <a:solidFill>
            <a:schemeClr val="bg1">
              <a:lumMod val="50000"/>
            </a:schemeClr>
          </a:solidFill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wrap="square">
          <a:noAutofit/>
        </a:bodyPr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200">
              <a:solidFill>
                <a:schemeClr val="tx1"/>
              </a:solidFill>
              <a:latin typeface="+mj-lt"/>
            </a:rPr>
            <a:t>Initial</a:t>
          </a:r>
          <a:r>
            <a:rPr lang="en-US" sz="1200" baseline="0">
              <a:solidFill>
                <a:schemeClr val="tx1"/>
              </a:solidFill>
              <a:latin typeface="+mj-lt"/>
            </a:rPr>
            <a:t> Model</a:t>
          </a:r>
          <a:endParaRPr lang="en-US" sz="1200">
            <a:solidFill>
              <a:schemeClr val="tx1"/>
            </a:solidFill>
            <a:latin typeface="+mj-lt"/>
          </a:endParaRPr>
        </a:p>
      </cdr:txBody>
    </cdr:sp>
  </cdr:relSizeAnchor>
  <cdr:relSizeAnchor xmlns:cdr="http://schemas.openxmlformats.org/drawingml/2006/chartDrawing">
    <cdr:from>
      <cdr:x>0.27662</cdr:x>
      <cdr:y>0.47547</cdr:y>
    </cdr:from>
    <cdr:to>
      <cdr:x>0.3847</cdr:x>
      <cdr:y>0.53845</cdr:y>
    </cdr:to>
    <cdr:sp macro="" textlink="">
      <cdr:nvSpPr>
        <cdr:cNvPr id="3" name="Rectangular Callout 2"/>
        <cdr:cNvSpPr/>
      </cdr:nvSpPr>
      <cdr:spPr>
        <a:xfrm xmlns:a="http://schemas.openxmlformats.org/drawingml/2006/main">
          <a:off x="2531949" y="2350312"/>
          <a:ext cx="989258" cy="311335"/>
        </a:xfrm>
        <a:prstGeom xmlns:a="http://schemas.openxmlformats.org/drawingml/2006/main" prst="wedgeRectCallout">
          <a:avLst>
            <a:gd name="adj1" fmla="val -18174"/>
            <a:gd name="adj2" fmla="val 354706"/>
          </a:avLst>
        </a:prstGeom>
        <a:noFill xmlns:a="http://schemas.openxmlformats.org/drawingml/2006/main"/>
        <a:ln xmlns:a="http://schemas.openxmlformats.org/drawingml/2006/main" w="6350">
          <a:solidFill>
            <a:schemeClr val="bg1">
              <a:lumMod val="50000"/>
            </a:schemeClr>
          </a:solidFill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wrap="square">
          <a:noAutofit/>
        </a:bodyPr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200" baseline="0" dirty="0">
              <a:solidFill>
                <a:schemeClr val="tx1"/>
              </a:solidFill>
              <a:latin typeface="+mj-lt"/>
            </a:rPr>
            <a:t>Feature Eng.</a:t>
          </a:r>
          <a:endParaRPr lang="en-US" sz="1200" dirty="0">
            <a:solidFill>
              <a:schemeClr val="tx1"/>
            </a:solidFill>
            <a:latin typeface="+mj-lt"/>
          </a:endParaRPr>
        </a:p>
      </cdr:txBody>
    </cdr:sp>
  </cdr:relSizeAnchor>
  <cdr:relSizeAnchor xmlns:cdr="http://schemas.openxmlformats.org/drawingml/2006/chartDrawing">
    <cdr:from>
      <cdr:x>0.41528</cdr:x>
      <cdr:y>0.62597</cdr:y>
    </cdr:from>
    <cdr:to>
      <cdr:x>0.55718</cdr:x>
      <cdr:y>0.71695</cdr:y>
    </cdr:to>
    <cdr:sp macro="" textlink="">
      <cdr:nvSpPr>
        <cdr:cNvPr id="4" name="Rectangular Callout 3"/>
        <cdr:cNvSpPr/>
      </cdr:nvSpPr>
      <cdr:spPr>
        <a:xfrm xmlns:a="http://schemas.openxmlformats.org/drawingml/2006/main">
          <a:off x="3801146" y="3094296"/>
          <a:ext cx="1298830" cy="449709"/>
        </a:xfrm>
        <a:prstGeom xmlns:a="http://schemas.openxmlformats.org/drawingml/2006/main" prst="wedgeRectCallout">
          <a:avLst>
            <a:gd name="adj1" fmla="val -15234"/>
            <a:gd name="adj2" fmla="val -126900"/>
          </a:avLst>
        </a:prstGeom>
        <a:noFill xmlns:a="http://schemas.openxmlformats.org/drawingml/2006/main"/>
        <a:ln xmlns:a="http://schemas.openxmlformats.org/drawingml/2006/main" w="6350">
          <a:solidFill>
            <a:schemeClr val="bg1">
              <a:lumMod val="50000"/>
            </a:schemeClr>
          </a:solidFill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wrap="square">
          <a:noAutofit/>
        </a:bodyPr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200">
              <a:solidFill>
                <a:schemeClr val="tx1"/>
              </a:solidFill>
              <a:latin typeface="+mj-lt"/>
            </a:rPr>
            <a:t>Adding</a:t>
          </a:r>
          <a:r>
            <a:rPr lang="en-US" sz="1200" baseline="0">
              <a:solidFill>
                <a:schemeClr val="tx1"/>
              </a:solidFill>
              <a:latin typeface="+mj-lt"/>
            </a:rPr>
            <a:t> weights to imbalanced data</a:t>
          </a:r>
          <a:endParaRPr lang="en-US" sz="1200">
            <a:solidFill>
              <a:schemeClr val="tx1"/>
            </a:solidFill>
            <a:latin typeface="+mj-lt"/>
          </a:endParaRPr>
        </a:p>
      </cdr:txBody>
    </cdr:sp>
  </cdr:relSizeAnchor>
  <cdr:relSizeAnchor xmlns:cdr="http://schemas.openxmlformats.org/drawingml/2006/chartDrawing">
    <cdr:from>
      <cdr:x>0.57672</cdr:x>
      <cdr:y>0.62567</cdr:y>
    </cdr:from>
    <cdr:to>
      <cdr:x>0.72006</cdr:x>
      <cdr:y>0.71662</cdr:y>
    </cdr:to>
    <cdr:sp macro="" textlink="">
      <cdr:nvSpPr>
        <cdr:cNvPr id="5" name="Rectangular Callout 4"/>
        <cdr:cNvSpPr/>
      </cdr:nvSpPr>
      <cdr:spPr>
        <a:xfrm xmlns:a="http://schemas.openxmlformats.org/drawingml/2006/main">
          <a:off x="5278776" y="3092786"/>
          <a:ext cx="1312069" cy="449600"/>
        </a:xfrm>
        <a:prstGeom xmlns:a="http://schemas.openxmlformats.org/drawingml/2006/main" prst="wedgeRectCallout">
          <a:avLst>
            <a:gd name="adj1" fmla="val -24317"/>
            <a:gd name="adj2" fmla="val -271417"/>
          </a:avLst>
        </a:prstGeom>
        <a:noFill xmlns:a="http://schemas.openxmlformats.org/drawingml/2006/main"/>
        <a:ln xmlns:a="http://schemas.openxmlformats.org/drawingml/2006/main" w="6350">
          <a:solidFill>
            <a:schemeClr val="bg1">
              <a:lumMod val="50000"/>
            </a:schemeClr>
          </a:solidFill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wrap="square">
          <a:noAutofit/>
        </a:bodyPr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100">
              <a:solidFill>
                <a:schemeClr val="tx1"/>
              </a:solidFill>
              <a:latin typeface="+mj-lt"/>
            </a:rPr>
            <a:t>More weighting</a:t>
          </a:r>
          <a:r>
            <a:rPr lang="en-US" sz="1100" baseline="0">
              <a:solidFill>
                <a:schemeClr val="tx1"/>
              </a:solidFill>
              <a:latin typeface="+mj-lt"/>
            </a:rPr>
            <a:t> on imbalanced data</a:t>
          </a:r>
          <a:endParaRPr lang="en-US" sz="1100">
            <a:solidFill>
              <a:schemeClr val="tx1"/>
            </a:solidFill>
            <a:latin typeface="+mj-lt"/>
          </a:endParaRPr>
        </a:p>
      </cdr:txBody>
    </cdr:sp>
  </cdr:relSizeAnchor>
  <cdr:relSizeAnchor xmlns:cdr="http://schemas.openxmlformats.org/drawingml/2006/chartDrawing">
    <cdr:from>
      <cdr:x>0.6152</cdr:x>
      <cdr:y>0.16633</cdr:y>
    </cdr:from>
    <cdr:to>
      <cdr:x>0.74605</cdr:x>
      <cdr:y>0.2557</cdr:y>
    </cdr:to>
    <cdr:sp macro="" textlink="">
      <cdr:nvSpPr>
        <cdr:cNvPr id="6" name="Rectangular Callout 5"/>
        <cdr:cNvSpPr/>
      </cdr:nvSpPr>
      <cdr:spPr>
        <a:xfrm xmlns:a="http://schemas.openxmlformats.org/drawingml/2006/main">
          <a:off x="5630994" y="822177"/>
          <a:ext cx="1197769" cy="441810"/>
        </a:xfrm>
        <a:prstGeom xmlns:a="http://schemas.openxmlformats.org/drawingml/2006/main" prst="wedgeRectCallout">
          <a:avLst>
            <a:gd name="adj1" fmla="val 62867"/>
            <a:gd name="adj2" fmla="val 177124"/>
          </a:avLst>
        </a:prstGeom>
        <a:noFill xmlns:a="http://schemas.openxmlformats.org/drawingml/2006/main"/>
        <a:ln xmlns:a="http://schemas.openxmlformats.org/drawingml/2006/main" w="6350">
          <a:solidFill>
            <a:schemeClr val="bg1">
              <a:lumMod val="50000"/>
            </a:schemeClr>
          </a:solidFill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wrap="square">
          <a:noAutofit/>
        </a:bodyPr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200" dirty="0">
              <a:solidFill>
                <a:schemeClr val="tx1"/>
              </a:solidFill>
              <a:latin typeface="+mj-lt"/>
            </a:rPr>
            <a:t>Hyperparameter Tuning</a:t>
          </a:r>
        </a:p>
      </cdr:txBody>
    </cdr:sp>
  </cdr:relSizeAnchor>
  <cdr:relSizeAnchor xmlns:cdr="http://schemas.openxmlformats.org/drawingml/2006/chartDrawing">
    <cdr:from>
      <cdr:x>0.7601</cdr:x>
      <cdr:y>0.16718</cdr:y>
    </cdr:from>
    <cdr:to>
      <cdr:x>0.91366</cdr:x>
      <cdr:y>0.2557</cdr:y>
    </cdr:to>
    <cdr:sp macro="" textlink="">
      <cdr:nvSpPr>
        <cdr:cNvPr id="7" name="Rectangular Callout 6"/>
        <cdr:cNvSpPr/>
      </cdr:nvSpPr>
      <cdr:spPr>
        <a:xfrm xmlns:a="http://schemas.openxmlformats.org/drawingml/2006/main">
          <a:off x="6957351" y="826423"/>
          <a:ext cx="1405498" cy="437564"/>
        </a:xfrm>
        <a:prstGeom xmlns:a="http://schemas.openxmlformats.org/drawingml/2006/main" prst="wedgeRectCallout">
          <a:avLst>
            <a:gd name="adj1" fmla="val 47857"/>
            <a:gd name="adj2" fmla="val 190762"/>
          </a:avLst>
        </a:prstGeom>
        <a:noFill xmlns:a="http://schemas.openxmlformats.org/drawingml/2006/main"/>
        <a:ln xmlns:a="http://schemas.openxmlformats.org/drawingml/2006/main" w="6350">
          <a:solidFill>
            <a:schemeClr val="bg1">
              <a:lumMod val="50000"/>
            </a:schemeClr>
          </a:solidFill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wrap="square">
          <a:noAutofit/>
        </a:bodyPr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200" dirty="0">
              <a:solidFill>
                <a:schemeClr val="tx1"/>
              </a:solidFill>
              <a:latin typeface="+mj-lt"/>
            </a:rPr>
            <a:t>Final</a:t>
          </a:r>
          <a:r>
            <a:rPr lang="en-US" sz="1200" baseline="0" dirty="0">
              <a:solidFill>
                <a:schemeClr val="tx1"/>
              </a:solidFill>
              <a:latin typeface="+mj-lt"/>
            </a:rPr>
            <a:t> weights added</a:t>
          </a:r>
          <a:endParaRPr lang="en-US" sz="1200" dirty="0">
            <a:solidFill>
              <a:schemeClr val="tx1"/>
            </a:solidFill>
            <a:latin typeface="+mj-lt"/>
          </a:endParaRPr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DA187C-CF57-B644-A01B-DD76F096028C}" type="datetimeFigureOut">
              <a:rPr lang="en-US" smtClean="0"/>
              <a:t>5/15/19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7AB0D8-2248-F843-9B46-58B1945701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1623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7AB0D8-2248-F843-9B46-58B19457015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5831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7AB0D8-2248-F843-9B46-58B19457015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9355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A4E3B-1032-574B-B2B9-B014809860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CD2D065-16BC-3646-8000-724DB18C73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324B6B-0167-204B-97A8-A27F9BAECD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EAD42-4E08-FC48-B1E6-A17CA58C25D6}" type="datetimeFigureOut">
              <a:rPr lang="en-US" smtClean="0"/>
              <a:t>5/15/19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487A3C-5BE7-1E41-BB14-9AF83DBB84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0B5D84-AA43-7144-BBF8-0ADBD573D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9BB67-52A9-674C-952B-9ADC26DA8B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0456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E60C0-54D8-E340-A4E7-3203E594D3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41E0493-F1FD-1442-B953-F252E31F61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DC0126-BB9A-2645-B402-D0A1EA1D95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EAD42-4E08-FC48-B1E6-A17CA58C25D6}" type="datetimeFigureOut">
              <a:rPr lang="en-US" smtClean="0"/>
              <a:t>5/15/19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515D28-F657-FA49-9433-237E41B109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0FA22A-6072-8142-A6CF-5493E0A6A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9BB67-52A9-674C-952B-9ADC26DA8B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0567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58EAED-A20D-2C4C-8105-B4ADE5107F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C2386D-F6A1-404C-827D-74CD775428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5AA908-64D5-EF40-9E87-1C4390C71D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EAD42-4E08-FC48-B1E6-A17CA58C25D6}" type="datetimeFigureOut">
              <a:rPr lang="en-US" smtClean="0"/>
              <a:t>5/15/19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3DBFB6-6E6B-4642-807A-E92CA233EF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3F556B-CC1C-AD4E-B544-3EF0E33715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9BB67-52A9-674C-952B-9ADC26DA8B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77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A907FB-F150-204E-9F55-AD7BCCC31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8A881F-294A-D441-9812-ABF8EFB0A5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4C8534-9433-AA42-9FE3-0CBB8A4A32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EAD42-4E08-FC48-B1E6-A17CA58C25D6}" type="datetimeFigureOut">
              <a:rPr lang="en-US" smtClean="0"/>
              <a:t>5/15/19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0F6A73-8F68-1D47-BBC1-A6F080A85F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0816B2-0464-5E44-8AEF-DA1A9B3680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9BB67-52A9-674C-952B-9ADC26DA8B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3373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B985E-26AF-6D47-98A4-D72ADB801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876D4E-6229-F445-9737-DAC818B08A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85E7DD-E067-E649-8D5C-78E6400CC6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EAD42-4E08-FC48-B1E6-A17CA58C25D6}" type="datetimeFigureOut">
              <a:rPr lang="en-US" smtClean="0"/>
              <a:t>5/15/19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460C85-4367-7C4E-A554-6787A3BDCC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1F3333-2659-5045-A6AB-462585D0F4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9BB67-52A9-674C-952B-9ADC26DA8B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6960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BEBB9-CBB7-7F44-B9E3-07D93CA3BD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BB65E7-9F82-934C-B0E8-2912447E13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A1FB071-3615-E243-B434-F671B2E182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3A5C3D-56D9-024F-A575-4383AF35A2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EAD42-4E08-FC48-B1E6-A17CA58C25D6}" type="datetimeFigureOut">
              <a:rPr lang="en-US" smtClean="0"/>
              <a:t>5/15/19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6B36B5-8DEB-144D-97B5-6A2523B010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C35CB6-9C31-134A-BEF2-84417C253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9BB67-52A9-674C-952B-9ADC26DA8B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4848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A09389-1A28-2147-A439-500D23D11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FE8CC0-42CE-9649-90ED-5E0F362D78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AD590C-5D4F-934D-8702-6D99433AD1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C322D21-74D9-EB4B-911C-0AC47300C38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3CCBA78-CE42-7D46-9803-C2B0D016B79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336044C-0108-4445-AC6D-6860B155AC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EAD42-4E08-FC48-B1E6-A17CA58C25D6}" type="datetimeFigureOut">
              <a:rPr lang="en-US" smtClean="0"/>
              <a:t>5/15/19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F99566E-9BC4-AC4E-A54E-E6184F0C3F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2A111BC-EC55-4945-A741-C7FA823658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9BB67-52A9-674C-952B-9ADC26DA8B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609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AE9F1-7652-4545-ACB8-7E0AA94CE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24DA2D7-28A9-FA44-ADA5-1D755FB45F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EAD42-4E08-FC48-B1E6-A17CA58C25D6}" type="datetimeFigureOut">
              <a:rPr lang="en-US" smtClean="0"/>
              <a:t>5/15/19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FA6246-4530-5B41-A111-CAAB8E33A0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9EEF95-9E8D-4549-AF69-3E877D894E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9BB67-52A9-674C-952B-9ADC26DA8B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927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4A3982D-F492-9D4E-806E-50BB86C950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EAD42-4E08-FC48-B1E6-A17CA58C25D6}" type="datetimeFigureOut">
              <a:rPr lang="en-US" smtClean="0"/>
              <a:t>5/15/19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0439A39-CC08-C94C-9BD4-C3C4E2A04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46D6D6-47A3-E84F-A939-0761A535CB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9BB67-52A9-674C-952B-9ADC26DA8B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4909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E9F3B-7C0E-9E46-9415-5C7DD336AC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1E27EB-C739-784D-9519-256BDBB44B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12BCD9-7118-9543-850D-13CD4A073F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94718C-FC8D-204C-BCD8-F9CF04F8D8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EAD42-4E08-FC48-B1E6-A17CA58C25D6}" type="datetimeFigureOut">
              <a:rPr lang="en-US" smtClean="0"/>
              <a:t>5/15/19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37129B-E0F2-2C45-ADD1-69364D2A7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072712-06A5-1B4A-905E-BFB7E7B740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9BB67-52A9-674C-952B-9ADC26DA8B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7466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FEA328-9230-A04C-BDE5-726F143E62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C13DAD1-4CD1-034F-A82A-E7ECAEE4BD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BF16E1-8B58-484A-A0CC-EA1FB6E7D3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0111E7-C0C9-F348-B9EB-0DA2CC1D43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EAD42-4E08-FC48-B1E6-A17CA58C25D6}" type="datetimeFigureOut">
              <a:rPr lang="en-US" smtClean="0"/>
              <a:t>5/15/19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54EB26-AB64-F74A-B667-E7B180BBB5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5415E6-EC33-FA49-ADF8-9251FDA567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9BB67-52A9-674C-952B-9ADC26DA8B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8283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4EEC653-C031-4943-BFBC-2CC71B95D2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9910FA-8B3D-3046-9562-9A89FB8737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4747B2-B67C-994A-8C0D-7E062387989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4EAD42-4E08-FC48-B1E6-A17CA58C25D6}" type="datetimeFigureOut">
              <a:rPr lang="en-US" smtClean="0"/>
              <a:t>5/15/19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F0FEA7-974B-A442-AEE8-AEB46A827E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990016-5AE5-7149-AEBD-2914C122AB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79BB67-52A9-674C-952B-9ADC26DA8B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3231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7" Type="http://schemas.openxmlformats.org/officeDocument/2006/relationships/image" Target="../media/image5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15.tiff"/><Relationship Id="rId4" Type="http://schemas.openxmlformats.org/officeDocument/2006/relationships/image" Target="../media/image14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DF6048D-FD5B-0F4C-AF33-76D5FD64BB1A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537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effectLst>
            <a:softEdge rad="317500"/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8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779A49-8C00-0C42-AC1F-B9D546EC72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22021" y="3231931"/>
            <a:ext cx="3852041" cy="1834056"/>
          </a:xfrm>
        </p:spPr>
        <p:txBody>
          <a:bodyPr>
            <a:normAutofit/>
          </a:bodyPr>
          <a:lstStyle/>
          <a:p>
            <a:r>
              <a:rPr lang="en-US" sz="4000"/>
              <a:t>US Airline Performance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99836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1EDA53-12F5-8147-A66D-4777B44568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Explore the Data – NYC Schedule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2B90C1-95CC-674A-BE2E-47ED29C7A9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2119658"/>
            <a:ext cx="11430000" cy="381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ECD367B6-4112-4243-883F-3A185372404A}"/>
              </a:ext>
            </a:extLst>
          </p:cNvPr>
          <p:cNvSpPr/>
          <p:nvPr/>
        </p:nvSpPr>
        <p:spPr>
          <a:xfrm>
            <a:off x="10089659" y="365125"/>
            <a:ext cx="1264141" cy="1264141"/>
          </a:xfrm>
          <a:prstGeom prst="ellipse">
            <a:avLst/>
          </a:prstGeom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/>
        </p:style>
      </p:sp>
      <p:sp>
        <p:nvSpPr>
          <p:cNvPr id="10" name="Rectangle 9" descr="Bug under Magnifying Glass">
            <a:extLst>
              <a:ext uri="{FF2B5EF4-FFF2-40B4-BE49-F238E27FC236}">
                <a16:creationId xmlns:a16="http://schemas.microsoft.com/office/drawing/2014/main" id="{5DF43DF3-B731-7046-A660-55E4E14D6C7D}"/>
              </a:ext>
            </a:extLst>
          </p:cNvPr>
          <p:cNvSpPr/>
          <p:nvPr/>
        </p:nvSpPr>
        <p:spPr>
          <a:xfrm>
            <a:off x="10359066" y="634532"/>
            <a:ext cx="725326" cy="725326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20847536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1EDA53-12F5-8147-A66D-4777B44568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– Initial Models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88A61C9-A0E6-9342-8DC2-4D176426E8A5}"/>
              </a:ext>
            </a:extLst>
          </p:cNvPr>
          <p:cNvSpPr/>
          <p:nvPr/>
        </p:nvSpPr>
        <p:spPr>
          <a:xfrm>
            <a:off x="10089659" y="365125"/>
            <a:ext cx="1264141" cy="1264141"/>
          </a:xfrm>
          <a:prstGeom prst="ellipse">
            <a:avLst/>
          </a:prstGeom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/>
        </p:style>
      </p:sp>
      <p:sp>
        <p:nvSpPr>
          <p:cNvPr id="5" name="Rectangle 4" descr="Document">
            <a:extLst>
              <a:ext uri="{FF2B5EF4-FFF2-40B4-BE49-F238E27FC236}">
                <a16:creationId xmlns:a16="http://schemas.microsoft.com/office/drawing/2014/main" id="{C1CDFA0B-7040-5F43-8074-2C94B55F863C}"/>
              </a:ext>
            </a:extLst>
          </p:cNvPr>
          <p:cNvSpPr/>
          <p:nvPr/>
        </p:nvSpPr>
        <p:spPr>
          <a:xfrm>
            <a:off x="10359066" y="634532"/>
            <a:ext cx="725326" cy="725326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10" name="Picture 9" descr="/var/folders/hc/4hr6flmd0lv_rh0q539251ch0000gn/T/com.microsoft.Word/Content.MSO/84A64DDC.tmp">
            <a:extLst>
              <a:ext uri="{FF2B5EF4-FFF2-40B4-BE49-F238E27FC236}">
                <a16:creationId xmlns:a16="http://schemas.microsoft.com/office/drawing/2014/main" id="{ADF4932E-6D2C-3940-9105-C3BDEE6D120B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78836"/>
            <a:ext cx="4307958" cy="424672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E4CB4483-C70E-FC44-AC2A-6F9053D5D3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9131971"/>
              </p:ext>
            </p:extLst>
          </p:nvPr>
        </p:nvGraphicFramePr>
        <p:xfrm>
          <a:off x="5752030" y="1754291"/>
          <a:ext cx="3200584" cy="99174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23738">
                  <a:extLst>
                    <a:ext uri="{9D8B030D-6E8A-4147-A177-3AD203B41FA5}">
                      <a16:colId xmlns:a16="http://schemas.microsoft.com/office/drawing/2014/main" val="3331117700"/>
                    </a:ext>
                  </a:extLst>
                </a:gridCol>
                <a:gridCol w="668663">
                  <a:extLst>
                    <a:ext uri="{9D8B030D-6E8A-4147-A177-3AD203B41FA5}">
                      <a16:colId xmlns:a16="http://schemas.microsoft.com/office/drawing/2014/main" val="1330594739"/>
                    </a:ext>
                  </a:extLst>
                </a:gridCol>
                <a:gridCol w="615915">
                  <a:extLst>
                    <a:ext uri="{9D8B030D-6E8A-4147-A177-3AD203B41FA5}">
                      <a16:colId xmlns:a16="http://schemas.microsoft.com/office/drawing/2014/main" val="2398430806"/>
                    </a:ext>
                  </a:extLst>
                </a:gridCol>
                <a:gridCol w="615915">
                  <a:extLst>
                    <a:ext uri="{9D8B030D-6E8A-4147-A177-3AD203B41FA5}">
                      <a16:colId xmlns:a16="http://schemas.microsoft.com/office/drawing/2014/main" val="2139440053"/>
                    </a:ext>
                  </a:extLst>
                </a:gridCol>
                <a:gridCol w="576353">
                  <a:extLst>
                    <a:ext uri="{9D8B030D-6E8A-4147-A177-3AD203B41FA5}">
                      <a16:colId xmlns:a16="http://schemas.microsoft.com/office/drawing/2014/main" val="1507028586"/>
                    </a:ext>
                  </a:extLst>
                </a:gridCol>
              </a:tblGrid>
              <a:tr h="144614">
                <a:tc rowSpan="2" grid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Logistic Regression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Actual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53142647"/>
                  </a:ext>
                </a:extLst>
              </a:tr>
              <a:tr h="289227"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On-time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Delayed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78398845"/>
                  </a:ext>
                </a:extLst>
              </a:tr>
              <a:tr h="153877">
                <a:tc row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Predicted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On-time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401,109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-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401,109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579785522"/>
                  </a:ext>
                </a:extLst>
              </a:tr>
              <a:tr h="14461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Delayed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90,673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-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90,673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955834173"/>
                  </a:ext>
                </a:extLst>
              </a:tr>
              <a:tr h="216920">
                <a:tc>
                  <a:txBody>
                    <a:bodyPr/>
                    <a:lstStyle/>
                    <a:p>
                      <a:pPr algn="r"/>
                      <a:endParaRPr lang="en-US" sz="16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endParaRPr lang="en-US" sz="16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491,782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-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79158415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C354D698-65EE-AD47-A1FC-BEAAF035A0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2402968"/>
              </p:ext>
            </p:extLst>
          </p:nvPr>
        </p:nvGraphicFramePr>
        <p:xfrm>
          <a:off x="5752029" y="3262176"/>
          <a:ext cx="3200584" cy="100431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23738">
                  <a:extLst>
                    <a:ext uri="{9D8B030D-6E8A-4147-A177-3AD203B41FA5}">
                      <a16:colId xmlns:a16="http://schemas.microsoft.com/office/drawing/2014/main" val="2558594834"/>
                    </a:ext>
                  </a:extLst>
                </a:gridCol>
                <a:gridCol w="668663">
                  <a:extLst>
                    <a:ext uri="{9D8B030D-6E8A-4147-A177-3AD203B41FA5}">
                      <a16:colId xmlns:a16="http://schemas.microsoft.com/office/drawing/2014/main" val="2830226225"/>
                    </a:ext>
                  </a:extLst>
                </a:gridCol>
                <a:gridCol w="615915">
                  <a:extLst>
                    <a:ext uri="{9D8B030D-6E8A-4147-A177-3AD203B41FA5}">
                      <a16:colId xmlns:a16="http://schemas.microsoft.com/office/drawing/2014/main" val="1686997311"/>
                    </a:ext>
                  </a:extLst>
                </a:gridCol>
                <a:gridCol w="615915">
                  <a:extLst>
                    <a:ext uri="{9D8B030D-6E8A-4147-A177-3AD203B41FA5}">
                      <a16:colId xmlns:a16="http://schemas.microsoft.com/office/drawing/2014/main" val="3165851944"/>
                    </a:ext>
                  </a:extLst>
                </a:gridCol>
                <a:gridCol w="576353">
                  <a:extLst>
                    <a:ext uri="{9D8B030D-6E8A-4147-A177-3AD203B41FA5}">
                      <a16:colId xmlns:a16="http://schemas.microsoft.com/office/drawing/2014/main" val="919286150"/>
                    </a:ext>
                  </a:extLst>
                </a:gridCol>
              </a:tblGrid>
              <a:tr h="144614">
                <a:tc rowSpan="2" grid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Naïve Bayes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Actual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18151285"/>
                  </a:ext>
                </a:extLst>
              </a:tr>
              <a:tr h="289227"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On-time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Delayed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63577712"/>
                  </a:ext>
                </a:extLst>
              </a:tr>
              <a:tr h="166448">
                <a:tc row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Predicted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On-time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401,109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-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401,109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769730822"/>
                  </a:ext>
                </a:extLst>
              </a:tr>
              <a:tr h="14461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Delayed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90,673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-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90,673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40086146"/>
                  </a:ext>
                </a:extLst>
              </a:tr>
              <a:tr h="216920">
                <a:tc>
                  <a:txBody>
                    <a:bodyPr/>
                    <a:lstStyle/>
                    <a:p>
                      <a:pPr algn="r"/>
                      <a:endParaRPr lang="en-US" sz="16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endParaRPr lang="en-US" sz="16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491,782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-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15579656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5FB1E12F-862B-0C43-A781-5326406E14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1335628"/>
              </p:ext>
            </p:extLst>
          </p:nvPr>
        </p:nvGraphicFramePr>
        <p:xfrm>
          <a:off x="5752030" y="4702806"/>
          <a:ext cx="3200583" cy="100971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23738">
                  <a:extLst>
                    <a:ext uri="{9D8B030D-6E8A-4147-A177-3AD203B41FA5}">
                      <a16:colId xmlns:a16="http://schemas.microsoft.com/office/drawing/2014/main" val="2257615327"/>
                    </a:ext>
                  </a:extLst>
                </a:gridCol>
                <a:gridCol w="668662">
                  <a:extLst>
                    <a:ext uri="{9D8B030D-6E8A-4147-A177-3AD203B41FA5}">
                      <a16:colId xmlns:a16="http://schemas.microsoft.com/office/drawing/2014/main" val="2101728482"/>
                    </a:ext>
                  </a:extLst>
                </a:gridCol>
                <a:gridCol w="615915">
                  <a:extLst>
                    <a:ext uri="{9D8B030D-6E8A-4147-A177-3AD203B41FA5}">
                      <a16:colId xmlns:a16="http://schemas.microsoft.com/office/drawing/2014/main" val="541653628"/>
                    </a:ext>
                  </a:extLst>
                </a:gridCol>
                <a:gridCol w="615915">
                  <a:extLst>
                    <a:ext uri="{9D8B030D-6E8A-4147-A177-3AD203B41FA5}">
                      <a16:colId xmlns:a16="http://schemas.microsoft.com/office/drawing/2014/main" val="1499406086"/>
                    </a:ext>
                  </a:extLst>
                </a:gridCol>
                <a:gridCol w="576353">
                  <a:extLst>
                    <a:ext uri="{9D8B030D-6E8A-4147-A177-3AD203B41FA5}">
                      <a16:colId xmlns:a16="http://schemas.microsoft.com/office/drawing/2014/main" val="409643088"/>
                    </a:ext>
                  </a:extLst>
                </a:gridCol>
              </a:tblGrid>
              <a:tr h="144614">
                <a:tc rowSpan="2" grid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Random Forest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Actual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50586675"/>
                  </a:ext>
                </a:extLst>
              </a:tr>
              <a:tr h="289227"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On-time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Delayed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41065049"/>
                  </a:ext>
                </a:extLst>
              </a:tr>
              <a:tr h="171846">
                <a:tc row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Predicted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On-time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399,344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1,765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401,109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180227949"/>
                  </a:ext>
                </a:extLst>
              </a:tr>
              <a:tr h="14461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Delayed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86,270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4,403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90,673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563758920"/>
                  </a:ext>
                </a:extLst>
              </a:tr>
              <a:tr h="216920">
                <a:tc>
                  <a:txBody>
                    <a:bodyPr/>
                    <a:lstStyle/>
                    <a:p>
                      <a:pPr algn="r"/>
                      <a:endParaRPr lang="en-US" sz="16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endParaRPr lang="en-US" sz="16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485,614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6,168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210659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717905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1EDA53-12F5-8147-A66D-4777B44568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– Feature Engineering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88A61C9-A0E6-9342-8DC2-4D176426E8A5}"/>
              </a:ext>
            </a:extLst>
          </p:cNvPr>
          <p:cNvSpPr/>
          <p:nvPr/>
        </p:nvSpPr>
        <p:spPr>
          <a:xfrm>
            <a:off x="10089659" y="365125"/>
            <a:ext cx="1264141" cy="1264141"/>
          </a:xfrm>
          <a:prstGeom prst="ellipse">
            <a:avLst/>
          </a:prstGeom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/>
        </p:style>
      </p:sp>
      <p:sp>
        <p:nvSpPr>
          <p:cNvPr id="5" name="Rectangle 4" descr="Document">
            <a:extLst>
              <a:ext uri="{FF2B5EF4-FFF2-40B4-BE49-F238E27FC236}">
                <a16:creationId xmlns:a16="http://schemas.microsoft.com/office/drawing/2014/main" id="{C1CDFA0B-7040-5F43-8074-2C94B55F863C}"/>
              </a:ext>
            </a:extLst>
          </p:cNvPr>
          <p:cNvSpPr/>
          <p:nvPr/>
        </p:nvSpPr>
        <p:spPr>
          <a:xfrm>
            <a:off x="10359066" y="634532"/>
            <a:ext cx="725326" cy="725326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045E77C-FC35-8843-8ECD-B36560CCF6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Hourly buckets for departures and arrivals</a:t>
            </a:r>
          </a:p>
          <a:p>
            <a:r>
              <a:rPr lang="en-US" dirty="0"/>
              <a:t>Direction of flight</a:t>
            </a:r>
          </a:p>
          <a:p>
            <a:r>
              <a:rPr lang="en-US" dirty="0"/>
              <a:t>Weather (precipitation, visibility, wind, temperature)</a:t>
            </a:r>
          </a:p>
          <a:p>
            <a:r>
              <a:rPr lang="en-US" dirty="0"/>
              <a:t>Origin flight volume during scheduled departure</a:t>
            </a:r>
          </a:p>
          <a:p>
            <a:r>
              <a:rPr lang="en-US" dirty="0"/>
              <a:t>Monthly passenger loading data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94917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1EDA53-12F5-8147-A66D-4777B44568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– Improving Random Forest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470DA5A-4BBA-474E-870A-C05EB7FEAE37}"/>
              </a:ext>
            </a:extLst>
          </p:cNvPr>
          <p:cNvSpPr/>
          <p:nvPr/>
        </p:nvSpPr>
        <p:spPr>
          <a:xfrm>
            <a:off x="10089659" y="365125"/>
            <a:ext cx="1264141" cy="1264141"/>
          </a:xfrm>
          <a:prstGeom prst="ellipse">
            <a:avLst/>
          </a:prstGeom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/>
        </p:style>
      </p:sp>
      <p:sp>
        <p:nvSpPr>
          <p:cNvPr id="5" name="Rectangle 4" descr="Document">
            <a:extLst>
              <a:ext uri="{FF2B5EF4-FFF2-40B4-BE49-F238E27FC236}">
                <a16:creationId xmlns:a16="http://schemas.microsoft.com/office/drawing/2014/main" id="{D1FD12ED-1CF4-BC44-9693-911600FC9C5A}"/>
              </a:ext>
            </a:extLst>
          </p:cNvPr>
          <p:cNvSpPr/>
          <p:nvPr/>
        </p:nvSpPr>
        <p:spPr>
          <a:xfrm>
            <a:off x="10359066" y="634532"/>
            <a:ext cx="725326" cy="725326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D444552B-58AF-7941-A372-27C6AAD97C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2188051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4B9B7743-08B9-7A43-B366-4DC4800E1BF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22111927"/>
              </p:ext>
            </p:extLst>
          </p:nvPr>
        </p:nvGraphicFramePr>
        <p:xfrm>
          <a:off x="936493" y="1436351"/>
          <a:ext cx="9153166" cy="49431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8" name="Rectangle 3">
            <a:extLst>
              <a:ext uri="{FF2B5EF4-FFF2-40B4-BE49-F238E27FC236}">
                <a16:creationId xmlns:a16="http://schemas.microsoft.com/office/drawing/2014/main" id="{6264EBC9-21C1-2246-8754-D0B562D337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73085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1908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1EDA53-12F5-8147-A66D-4777B44568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3B5ADE-BF01-684A-92F9-5B445A87DA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>
                <a:latin typeface="Calibri Light" panose="020F0302020204030204" pitchFamily="34" charset="0"/>
                <a:ea typeface="Times New Roman" panose="02020603050405020304" pitchFamily="18" charset="0"/>
              </a:rPr>
              <a:t>Precision = 269,557 299,732 = 0.90</a:t>
            </a:r>
            <a:endParaRPr lang="en-US" sz="3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US" sz="2000" dirty="0">
                <a:latin typeface="Calibri Light" panose="020F0302020204030204" pitchFamily="34" charset="0"/>
                <a:ea typeface="Times New Roman" panose="02020603050405020304" pitchFamily="18" charset="0"/>
              </a:rPr>
              <a:t>False Positive Rate = 131,552 / 90,673 = 1.45</a:t>
            </a:r>
            <a:endParaRPr lang="en-US" sz="3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US" dirty="0">
                <a:latin typeface="Calibri Light" panose="020F0302020204030204" pitchFamily="34" charset="0"/>
                <a:ea typeface="Times New Roman" panose="02020603050405020304" pitchFamily="18" charset="0"/>
              </a:rPr>
              <a:t>True Negative Rate = 60,498 / 90,673 = </a:t>
            </a:r>
            <a:r>
              <a:rPr lang="en-US" b="1" dirty="0">
                <a:highlight>
                  <a:srgbClr val="FFFF00"/>
                </a:highlight>
                <a:latin typeface="Calibri Light" panose="020F0302020204030204" pitchFamily="34" charset="0"/>
                <a:ea typeface="Times New Roman" panose="02020603050405020304" pitchFamily="18" charset="0"/>
              </a:rPr>
              <a:t>0.67 (Delayed Prediction Rate)</a:t>
            </a:r>
            <a:endParaRPr lang="en-US" dirty="0">
              <a:latin typeface="Calibri Light" panose="020F0302020204030204" pitchFamily="34" charset="0"/>
              <a:ea typeface="Times New Roman" panose="02020603050405020304" pitchFamily="18" charset="0"/>
            </a:endParaRPr>
          </a:p>
          <a:p>
            <a:r>
              <a:rPr lang="en-US" dirty="0">
                <a:latin typeface="Calibri Light" panose="020F0302020204030204" pitchFamily="34" charset="0"/>
                <a:ea typeface="Times New Roman" panose="02020603050405020304" pitchFamily="18" charset="0"/>
              </a:rPr>
              <a:t>Recall = 269,557 / 401,109 = </a:t>
            </a:r>
            <a:r>
              <a:rPr lang="en-US" b="1" dirty="0">
                <a:highlight>
                  <a:srgbClr val="FFFF00"/>
                </a:highlight>
                <a:latin typeface="Calibri Light" panose="020F0302020204030204" pitchFamily="34" charset="0"/>
                <a:ea typeface="Times New Roman" panose="02020603050405020304" pitchFamily="18" charset="0"/>
              </a:rPr>
              <a:t>0.67 (On-time Prediction Rate)</a:t>
            </a:r>
            <a:endParaRPr lang="en-US" sz="40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464B7E3-0184-9A4B-9FA2-7BC2F8096728}"/>
              </a:ext>
            </a:extLst>
          </p:cNvPr>
          <p:cNvSpPr/>
          <p:nvPr/>
        </p:nvSpPr>
        <p:spPr>
          <a:xfrm>
            <a:off x="10089659" y="365125"/>
            <a:ext cx="1264141" cy="1264141"/>
          </a:xfrm>
          <a:prstGeom prst="ellipse">
            <a:avLst/>
          </a:prstGeom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/>
        </p:style>
      </p:sp>
      <p:sp>
        <p:nvSpPr>
          <p:cNvPr id="5" name="Rectangle 4" descr="Bar chart">
            <a:extLst>
              <a:ext uri="{FF2B5EF4-FFF2-40B4-BE49-F238E27FC236}">
                <a16:creationId xmlns:a16="http://schemas.microsoft.com/office/drawing/2014/main" id="{0F5DBEA8-2563-4D44-A30D-4B7D67D9C57F}"/>
              </a:ext>
            </a:extLst>
          </p:cNvPr>
          <p:cNvSpPr/>
          <p:nvPr/>
        </p:nvSpPr>
        <p:spPr>
          <a:xfrm>
            <a:off x="10359066" y="634532"/>
            <a:ext cx="725326" cy="725326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74395056-FF59-4541-9EFE-CD5F47277E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7920043"/>
              </p:ext>
            </p:extLst>
          </p:nvPr>
        </p:nvGraphicFramePr>
        <p:xfrm>
          <a:off x="3083443" y="4061637"/>
          <a:ext cx="5582090" cy="211532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116418">
                  <a:extLst>
                    <a:ext uri="{9D8B030D-6E8A-4147-A177-3AD203B41FA5}">
                      <a16:colId xmlns:a16="http://schemas.microsoft.com/office/drawing/2014/main" val="2315793998"/>
                    </a:ext>
                  </a:extLst>
                </a:gridCol>
                <a:gridCol w="1116418">
                  <a:extLst>
                    <a:ext uri="{9D8B030D-6E8A-4147-A177-3AD203B41FA5}">
                      <a16:colId xmlns:a16="http://schemas.microsoft.com/office/drawing/2014/main" val="3749691622"/>
                    </a:ext>
                  </a:extLst>
                </a:gridCol>
                <a:gridCol w="1116418">
                  <a:extLst>
                    <a:ext uri="{9D8B030D-6E8A-4147-A177-3AD203B41FA5}">
                      <a16:colId xmlns:a16="http://schemas.microsoft.com/office/drawing/2014/main" val="3399603505"/>
                    </a:ext>
                  </a:extLst>
                </a:gridCol>
                <a:gridCol w="1116418">
                  <a:extLst>
                    <a:ext uri="{9D8B030D-6E8A-4147-A177-3AD203B41FA5}">
                      <a16:colId xmlns:a16="http://schemas.microsoft.com/office/drawing/2014/main" val="1565997311"/>
                    </a:ext>
                  </a:extLst>
                </a:gridCol>
                <a:gridCol w="1116418">
                  <a:extLst>
                    <a:ext uri="{9D8B030D-6E8A-4147-A177-3AD203B41FA5}">
                      <a16:colId xmlns:a16="http://schemas.microsoft.com/office/drawing/2014/main" val="3848756571"/>
                    </a:ext>
                  </a:extLst>
                </a:gridCol>
              </a:tblGrid>
              <a:tr h="510596">
                <a:tc rowSpan="2" grid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Tuned Model and Final Weights Added 1:4.85</a:t>
                      </a:r>
                      <a:endParaRPr lang="en-US" sz="2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Actual</a:t>
                      </a:r>
                      <a:endParaRPr lang="en-US" sz="2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471165201"/>
                  </a:ext>
                </a:extLst>
              </a:tr>
              <a:tr h="510596"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On-time</a:t>
                      </a:r>
                      <a:endParaRPr lang="en-US" sz="2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Delayed</a:t>
                      </a:r>
                      <a:endParaRPr lang="en-US" sz="2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endParaRPr lang="en-US" sz="28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82424174"/>
                  </a:ext>
                </a:extLst>
              </a:tr>
              <a:tr h="291769">
                <a:tc row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Predicted</a:t>
                      </a:r>
                      <a:endParaRPr lang="en-US" sz="2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On-time</a:t>
                      </a:r>
                      <a:endParaRPr lang="en-US" sz="2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</a:rPr>
                        <a:t>269,557</a:t>
                      </a:r>
                      <a:endParaRPr lang="en-US" sz="28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131,552</a:t>
                      </a:r>
                      <a:endParaRPr lang="en-US" sz="2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401,109</a:t>
                      </a:r>
                      <a:endParaRPr lang="en-US" sz="2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937270569"/>
                  </a:ext>
                </a:extLst>
              </a:tr>
              <a:tr h="29176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Delayed</a:t>
                      </a:r>
                      <a:endParaRPr lang="en-US" sz="2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30,175</a:t>
                      </a:r>
                      <a:endParaRPr lang="en-US" sz="2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</a:rPr>
                        <a:t>60,498</a:t>
                      </a:r>
                      <a:endParaRPr lang="en-US" sz="28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90,673</a:t>
                      </a:r>
                      <a:endParaRPr lang="en-US" sz="2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182222975"/>
                  </a:ext>
                </a:extLst>
              </a:tr>
              <a:tr h="510596">
                <a:tc>
                  <a:txBody>
                    <a:bodyPr/>
                    <a:lstStyle/>
                    <a:p>
                      <a:endParaRPr lang="en-US" sz="28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endParaRPr lang="en-US" sz="28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299,732</a:t>
                      </a:r>
                      <a:endParaRPr lang="en-US" sz="2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192,050</a:t>
                      </a:r>
                      <a:endParaRPr lang="en-US" sz="2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endParaRPr lang="en-US" sz="28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9796762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144899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1EDA53-12F5-8147-A66D-4777B44568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– 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3B5ADE-BF01-684A-92F9-5B445A87DA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 Features – Plane information data form FAA</a:t>
            </a:r>
          </a:p>
          <a:p>
            <a:r>
              <a:rPr lang="en-US" dirty="0"/>
              <a:t>Add Features – Plane maintenance history</a:t>
            </a:r>
          </a:p>
          <a:p>
            <a:r>
              <a:rPr lang="en-US" dirty="0"/>
              <a:t>Add Features – Historical route performance</a:t>
            </a:r>
          </a:p>
          <a:p>
            <a:r>
              <a:rPr lang="en-US" dirty="0"/>
              <a:t>Expand Flight Data – Add other years’ data for training</a:t>
            </a:r>
          </a:p>
          <a:p>
            <a:r>
              <a:rPr lang="en-US" dirty="0"/>
              <a:t>Expand Models – Introduce Neural Networks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464B7E3-0184-9A4B-9FA2-7BC2F8096728}"/>
              </a:ext>
            </a:extLst>
          </p:cNvPr>
          <p:cNvSpPr/>
          <p:nvPr/>
        </p:nvSpPr>
        <p:spPr>
          <a:xfrm>
            <a:off x="10089659" y="365125"/>
            <a:ext cx="1264141" cy="1264141"/>
          </a:xfrm>
          <a:prstGeom prst="ellipse">
            <a:avLst/>
          </a:prstGeom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/>
        </p:style>
      </p:sp>
      <p:sp>
        <p:nvSpPr>
          <p:cNvPr id="5" name="Rectangle 4" descr="Bar chart">
            <a:extLst>
              <a:ext uri="{FF2B5EF4-FFF2-40B4-BE49-F238E27FC236}">
                <a16:creationId xmlns:a16="http://schemas.microsoft.com/office/drawing/2014/main" id="{0F5DBEA8-2563-4D44-A30D-4B7D67D9C57F}"/>
              </a:ext>
            </a:extLst>
          </p:cNvPr>
          <p:cNvSpPr/>
          <p:nvPr/>
        </p:nvSpPr>
        <p:spPr>
          <a:xfrm>
            <a:off x="10359066" y="634532"/>
            <a:ext cx="725326" cy="725326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183290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1EDA53-12F5-8147-A66D-4777B44568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Scope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9CD7D16-B56D-4885-8A17-3700E1FE7BA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7154734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022360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1EDA53-12F5-8147-A66D-4777B44568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3B5ADE-BF01-684A-92F9-5B445A87DA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Will the flight be delayed or on-time?</a:t>
            </a:r>
          </a:p>
          <a:p>
            <a:r>
              <a:rPr lang="en-US" dirty="0"/>
              <a:t>Why are flights delayed? </a:t>
            </a:r>
          </a:p>
          <a:p>
            <a:r>
              <a:rPr lang="en-US" dirty="0"/>
              <a:t>Are 80% of flights really on-time?</a:t>
            </a:r>
          </a:p>
          <a:p>
            <a:r>
              <a:rPr lang="en-US" dirty="0"/>
              <a:t>Flight delays cost $32.9B ($16.7B cost to passengers alone!)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DA001DE-0FC0-AF4D-BC4D-CBEC5B4670C9}"/>
              </a:ext>
            </a:extLst>
          </p:cNvPr>
          <p:cNvSpPr/>
          <p:nvPr/>
        </p:nvSpPr>
        <p:spPr>
          <a:xfrm>
            <a:off x="10089659" y="365125"/>
            <a:ext cx="1264141" cy="1264141"/>
          </a:xfrm>
          <a:prstGeom prst="ellipse">
            <a:avLst/>
          </a:prstGeom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/>
        </p:style>
      </p:sp>
      <p:sp>
        <p:nvSpPr>
          <p:cNvPr id="6" name="Rectangle 5" descr="Help">
            <a:extLst>
              <a:ext uri="{FF2B5EF4-FFF2-40B4-BE49-F238E27FC236}">
                <a16:creationId xmlns:a16="http://schemas.microsoft.com/office/drawing/2014/main" id="{ABD867D9-EE28-8F49-9440-A101B8135D50}"/>
              </a:ext>
            </a:extLst>
          </p:cNvPr>
          <p:cNvSpPr/>
          <p:nvPr/>
        </p:nvSpPr>
        <p:spPr>
          <a:xfrm>
            <a:off x="10359066" y="634532"/>
            <a:ext cx="725326" cy="725326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28053463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1EDA53-12F5-8147-A66D-4777B44568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Explore the Data – Delay Distribution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3B5ADE-BF01-684A-92F9-5B445A87DA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Distribution of arrival delays is skewed for both long and short flights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8436F4-04F4-CD40-8AE1-1149BD3916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413794"/>
            <a:ext cx="6889546" cy="3987006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F40BBA18-26B8-0043-885D-C00BCDFAAEFD}"/>
              </a:ext>
            </a:extLst>
          </p:cNvPr>
          <p:cNvSpPr/>
          <p:nvPr/>
        </p:nvSpPr>
        <p:spPr>
          <a:xfrm>
            <a:off x="10089659" y="365125"/>
            <a:ext cx="1264141" cy="1264141"/>
          </a:xfrm>
          <a:prstGeom prst="ellipse">
            <a:avLst/>
          </a:prstGeom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/>
        </p:style>
      </p:sp>
      <p:sp>
        <p:nvSpPr>
          <p:cNvPr id="8" name="Rectangle 7" descr="Bug under Magnifying Glass">
            <a:extLst>
              <a:ext uri="{FF2B5EF4-FFF2-40B4-BE49-F238E27FC236}">
                <a16:creationId xmlns:a16="http://schemas.microsoft.com/office/drawing/2014/main" id="{18960670-081F-CD4F-9F26-C7A678477689}"/>
              </a:ext>
            </a:extLst>
          </p:cNvPr>
          <p:cNvSpPr/>
          <p:nvPr/>
        </p:nvSpPr>
        <p:spPr>
          <a:xfrm>
            <a:off x="10359066" y="634532"/>
            <a:ext cx="725326" cy="725326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0" name="Text Box 10">
            <a:extLst>
              <a:ext uri="{FF2B5EF4-FFF2-40B4-BE49-F238E27FC236}">
                <a16:creationId xmlns:a16="http://schemas.microsoft.com/office/drawing/2014/main" id="{8D45B15E-A034-8D47-BF55-F5531CDBFB7B}"/>
              </a:ext>
            </a:extLst>
          </p:cNvPr>
          <p:cNvSpPr txBox="1"/>
          <p:nvPr/>
        </p:nvSpPr>
        <p:spPr>
          <a:xfrm>
            <a:off x="7978632" y="4412974"/>
            <a:ext cx="1735211" cy="1630017"/>
          </a:xfrm>
          <a:prstGeom prst="rect">
            <a:avLst/>
          </a:prstGeom>
          <a:solidFill>
            <a:srgbClr val="FFFFFF">
              <a:alpha val="43922"/>
            </a:srgbClr>
          </a:solidFill>
          <a:ln w="6350">
            <a:solidFill>
              <a:schemeClr val="bg1">
                <a:lumMod val="65000"/>
              </a:schemeClr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050" b="1" dirty="0">
                <a:solidFill>
                  <a:srgbClr val="000000"/>
                </a:solidFill>
              </a:rPr>
              <a:t>LONG FLIGHTS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050" dirty="0">
                <a:solidFill>
                  <a:srgbClr val="000000"/>
                </a:solidFill>
              </a:rPr>
              <a:t>AVERAGE</a:t>
            </a:r>
            <a:r>
              <a:rPr lang="en-US" sz="1050" dirty="0">
                <a:solidFill>
                  <a:srgbClr val="000000"/>
                </a:solidFill>
                <a:effectLst/>
              </a:rPr>
              <a:t>	</a:t>
            </a:r>
            <a:r>
              <a:rPr lang="en-US" sz="1050" dirty="0">
                <a:solidFill>
                  <a:srgbClr val="000000"/>
                </a:solidFill>
              </a:rPr>
              <a:t>2.8 min.</a:t>
            </a:r>
            <a:endParaRPr lang="en-US" sz="1050" dirty="0">
              <a:solidFill>
                <a:srgbClr val="000000"/>
              </a:solidFill>
              <a:effectLst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050" dirty="0">
                <a:solidFill>
                  <a:srgbClr val="000000"/>
                </a:solidFill>
              </a:rPr>
              <a:t>MEDIAN</a:t>
            </a:r>
            <a:r>
              <a:rPr lang="en-US" sz="1050" dirty="0">
                <a:solidFill>
                  <a:srgbClr val="000000"/>
                </a:solidFill>
                <a:effectLst/>
              </a:rPr>
              <a:t>	</a:t>
            </a:r>
            <a:r>
              <a:rPr lang="en-US" sz="1050" dirty="0">
                <a:solidFill>
                  <a:srgbClr val="000000"/>
                </a:solidFill>
              </a:rPr>
              <a:t>-7 min.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050" dirty="0">
                <a:solidFill>
                  <a:srgbClr val="000000"/>
                </a:solidFill>
                <a:effectLst/>
              </a:rPr>
              <a:t>STD	46 min.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1050" dirty="0">
              <a:solidFill>
                <a:srgbClr val="000000"/>
              </a:solidFill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050" b="1" dirty="0">
                <a:solidFill>
                  <a:srgbClr val="000000"/>
                </a:solidFill>
                <a:effectLst/>
              </a:rPr>
              <a:t>SHORT FLIGHTS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050" dirty="0">
                <a:solidFill>
                  <a:srgbClr val="000000"/>
                </a:solidFill>
                <a:effectLst/>
              </a:rPr>
              <a:t>AVERAGE	</a:t>
            </a:r>
            <a:r>
              <a:rPr lang="en-US" sz="1050" dirty="0">
                <a:solidFill>
                  <a:srgbClr val="000000"/>
                </a:solidFill>
              </a:rPr>
              <a:t>4.9 min.</a:t>
            </a:r>
            <a:endParaRPr lang="en-US" sz="1050" dirty="0">
              <a:solidFill>
                <a:srgbClr val="000000"/>
              </a:solidFill>
              <a:effectLst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050" dirty="0">
                <a:solidFill>
                  <a:srgbClr val="000000"/>
                </a:solidFill>
              </a:rPr>
              <a:t>MEDIAN</a:t>
            </a:r>
            <a:r>
              <a:rPr lang="en-US" sz="1050" dirty="0">
                <a:solidFill>
                  <a:srgbClr val="000000"/>
                </a:solidFill>
                <a:effectLst/>
              </a:rPr>
              <a:t>	</a:t>
            </a:r>
            <a:r>
              <a:rPr lang="en-US" sz="1050" dirty="0">
                <a:solidFill>
                  <a:srgbClr val="000000"/>
                </a:solidFill>
              </a:rPr>
              <a:t>-6 min.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050" dirty="0">
                <a:solidFill>
                  <a:srgbClr val="000000"/>
                </a:solidFill>
                <a:effectLst/>
              </a:rPr>
              <a:t>STD	45.8 min.</a:t>
            </a:r>
          </a:p>
        </p:txBody>
      </p:sp>
    </p:spTree>
    <p:extLst>
      <p:ext uri="{BB962C8B-B14F-4D97-AF65-F5344CB8AC3E}">
        <p14:creationId xmlns:p14="http://schemas.microsoft.com/office/powerpoint/2010/main" val="33687755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1EDA53-12F5-8147-A66D-4777B44568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Explore the Data – Airline Performance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3B5ADE-BF01-684A-92F9-5B445A87DA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Distribution of arrival delays by airline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854030-DE75-4E42-A82A-5834AE4422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548" y="2339513"/>
            <a:ext cx="9920903" cy="4295128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8E7B3E09-5B6C-344A-9343-940F5BBAC3A2}"/>
              </a:ext>
            </a:extLst>
          </p:cNvPr>
          <p:cNvSpPr/>
          <p:nvPr/>
        </p:nvSpPr>
        <p:spPr>
          <a:xfrm>
            <a:off x="10089659" y="365125"/>
            <a:ext cx="1264141" cy="1264141"/>
          </a:xfrm>
          <a:prstGeom prst="ellipse">
            <a:avLst/>
          </a:prstGeom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/>
        </p:style>
      </p:sp>
      <p:sp>
        <p:nvSpPr>
          <p:cNvPr id="7" name="Rectangle 6" descr="Bug under Magnifying Glass">
            <a:extLst>
              <a:ext uri="{FF2B5EF4-FFF2-40B4-BE49-F238E27FC236}">
                <a16:creationId xmlns:a16="http://schemas.microsoft.com/office/drawing/2014/main" id="{933C58F0-A8C6-C240-9489-697B4E5D08B3}"/>
              </a:ext>
            </a:extLst>
          </p:cNvPr>
          <p:cNvSpPr/>
          <p:nvPr/>
        </p:nvSpPr>
        <p:spPr>
          <a:xfrm>
            <a:off x="10359066" y="634532"/>
            <a:ext cx="725326" cy="725326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29056070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1EDA53-12F5-8147-A66D-4777B44568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Explore the Data – Delays by Airport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2C46E80-8C12-6348-A653-CAB0340DC1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745" y="1359858"/>
            <a:ext cx="8558361" cy="4735626"/>
          </a:xfrm>
          <a:prstGeom prst="rect">
            <a:avLst/>
          </a:prstGeom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155BCDA3-72D0-AA45-898E-DF94574F5E50}"/>
              </a:ext>
            </a:extLst>
          </p:cNvPr>
          <p:cNvSpPr/>
          <p:nvPr/>
        </p:nvSpPr>
        <p:spPr>
          <a:xfrm>
            <a:off x="10089659" y="365125"/>
            <a:ext cx="1264141" cy="1264141"/>
          </a:xfrm>
          <a:prstGeom prst="ellipse">
            <a:avLst/>
          </a:prstGeom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/>
        </p:style>
      </p:sp>
      <p:sp>
        <p:nvSpPr>
          <p:cNvPr id="21" name="Rectangle 20" descr="Bug under Magnifying Glass">
            <a:extLst>
              <a:ext uri="{FF2B5EF4-FFF2-40B4-BE49-F238E27FC236}">
                <a16:creationId xmlns:a16="http://schemas.microsoft.com/office/drawing/2014/main" id="{80F7722E-A4DF-BD45-9B17-611E279E6913}"/>
              </a:ext>
            </a:extLst>
          </p:cNvPr>
          <p:cNvSpPr/>
          <p:nvPr/>
        </p:nvSpPr>
        <p:spPr>
          <a:xfrm>
            <a:off x="10359066" y="634532"/>
            <a:ext cx="725326" cy="725326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DA698B3D-40CE-5F4E-83B7-FF89B86A9038}"/>
              </a:ext>
            </a:extLst>
          </p:cNvPr>
          <p:cNvSpPr/>
          <p:nvPr/>
        </p:nvSpPr>
        <p:spPr>
          <a:xfrm>
            <a:off x="6397079" y="5744590"/>
            <a:ext cx="315310" cy="220718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534EF64-14A7-DF41-B9E9-2C3506C5D9D2}"/>
              </a:ext>
            </a:extLst>
          </p:cNvPr>
          <p:cNvSpPr/>
          <p:nvPr/>
        </p:nvSpPr>
        <p:spPr>
          <a:xfrm>
            <a:off x="7845343" y="5744590"/>
            <a:ext cx="315310" cy="220718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B2F5FA24-C80C-BD43-AEB0-4B933B2250DC}"/>
              </a:ext>
            </a:extLst>
          </p:cNvPr>
          <p:cNvSpPr/>
          <p:nvPr/>
        </p:nvSpPr>
        <p:spPr>
          <a:xfrm>
            <a:off x="8206966" y="5749759"/>
            <a:ext cx="315310" cy="220718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 Box 10">
            <a:extLst>
              <a:ext uri="{FF2B5EF4-FFF2-40B4-BE49-F238E27FC236}">
                <a16:creationId xmlns:a16="http://schemas.microsoft.com/office/drawing/2014/main" id="{18C09A21-2C25-9F46-B67F-669EF0F18824}"/>
              </a:ext>
            </a:extLst>
          </p:cNvPr>
          <p:cNvSpPr txBox="1"/>
          <p:nvPr/>
        </p:nvSpPr>
        <p:spPr>
          <a:xfrm>
            <a:off x="9269277" y="3397053"/>
            <a:ext cx="2084523" cy="2396805"/>
          </a:xfrm>
          <a:prstGeom prst="rect">
            <a:avLst/>
          </a:prstGeom>
          <a:solidFill>
            <a:srgbClr val="FFFFFF">
              <a:alpha val="43922"/>
            </a:srgbClr>
          </a:solidFill>
          <a:ln w="6350">
            <a:solidFill>
              <a:schemeClr val="bg1">
                <a:lumMod val="65000"/>
              </a:schemeClr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050" dirty="0">
                <a:solidFill>
                  <a:srgbClr val="000000"/>
                </a:solidFill>
                <a:effectLst/>
              </a:rPr>
              <a:t>2017 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050" dirty="0">
                <a:solidFill>
                  <a:srgbClr val="000000"/>
                </a:solidFill>
                <a:effectLst/>
              </a:rPr>
              <a:t>TOP 10 MOST DELAYED AIRPORTS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050" dirty="0">
                <a:solidFill>
                  <a:srgbClr val="000000"/>
                </a:solidFill>
              </a:rPr>
              <a:t>(PERCENT OF DELAYED FLIGHTS)</a:t>
            </a:r>
            <a:endParaRPr lang="en-US" sz="1050" dirty="0">
              <a:solidFill>
                <a:srgbClr val="000000"/>
              </a:solidFill>
              <a:effectLst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1050" dirty="0">
              <a:solidFill>
                <a:srgbClr val="000000"/>
              </a:solidFill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050" b="1" dirty="0">
                <a:solidFill>
                  <a:srgbClr val="000000"/>
                </a:solidFill>
                <a:effectLst/>
              </a:rPr>
              <a:t>EWR	0.25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050" dirty="0">
                <a:solidFill>
                  <a:srgbClr val="000000"/>
                </a:solidFill>
                <a:effectLst/>
              </a:rPr>
              <a:t>SFO	0.24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050" b="1" dirty="0">
                <a:solidFill>
                  <a:srgbClr val="000000"/>
                </a:solidFill>
                <a:effectLst/>
              </a:rPr>
              <a:t>JFK	0.24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050" dirty="0">
                <a:solidFill>
                  <a:srgbClr val="000000"/>
                </a:solidFill>
                <a:effectLst/>
              </a:rPr>
              <a:t>LAX	0.22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050" b="1" dirty="0">
                <a:solidFill>
                  <a:srgbClr val="000000"/>
                </a:solidFill>
                <a:effectLst/>
              </a:rPr>
              <a:t>LGA	0.21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050" dirty="0">
                <a:solidFill>
                  <a:srgbClr val="000000"/>
                </a:solidFill>
                <a:effectLst/>
              </a:rPr>
              <a:t>BOS	0.21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050" dirty="0">
                <a:solidFill>
                  <a:srgbClr val="000000"/>
                </a:solidFill>
                <a:effectLst/>
              </a:rPr>
              <a:t>DFW	0.20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050" dirty="0">
                <a:solidFill>
                  <a:srgbClr val="000000"/>
                </a:solidFill>
                <a:effectLst/>
              </a:rPr>
              <a:t>ORD	0.20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050" dirty="0">
                <a:solidFill>
                  <a:srgbClr val="000000"/>
                </a:solidFill>
                <a:effectLst/>
              </a:rPr>
              <a:t>LAS	0.19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050" dirty="0">
                <a:solidFill>
                  <a:srgbClr val="000000"/>
                </a:solidFill>
                <a:effectLst/>
              </a:rPr>
              <a:t>MCO	0.19</a:t>
            </a:r>
            <a:r>
              <a:rPr lang="en-US" sz="1050" dirty="0">
                <a:effectLst/>
              </a:rPr>
              <a:t> </a:t>
            </a:r>
            <a:r>
              <a:rPr lang="en-US" sz="3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en-US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11405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4882A9FA-724C-3044-A0F4-D61DB3038E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075"/>
          <a:stretch/>
        </p:blipFill>
        <p:spPr>
          <a:xfrm>
            <a:off x="4378284" y="1278366"/>
            <a:ext cx="3711356" cy="353876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51EDA53-12F5-8147-A66D-4777B44568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Explore the Data – NYC vs National Avg.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DA0BFB7-516A-4946-B796-827C16D644B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621" t="6456" b="9006"/>
          <a:stretch/>
        </p:blipFill>
        <p:spPr>
          <a:xfrm>
            <a:off x="0" y="2711302"/>
            <a:ext cx="4310595" cy="400485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BB62A2D-95A9-C64B-B1EF-0E61B375F23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031" t="5929" b="8283"/>
          <a:stretch/>
        </p:blipFill>
        <p:spPr>
          <a:xfrm>
            <a:off x="7850679" y="2791186"/>
            <a:ext cx="4341321" cy="4066814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BEAD3509-52E7-2142-BD39-9A4A25D422C1}"/>
              </a:ext>
            </a:extLst>
          </p:cNvPr>
          <p:cNvSpPr/>
          <p:nvPr/>
        </p:nvSpPr>
        <p:spPr>
          <a:xfrm>
            <a:off x="10089659" y="365125"/>
            <a:ext cx="1264141" cy="1264141"/>
          </a:xfrm>
          <a:prstGeom prst="ellipse">
            <a:avLst/>
          </a:prstGeom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/>
        </p:style>
      </p:sp>
      <p:sp>
        <p:nvSpPr>
          <p:cNvPr id="9" name="Rectangle 8" descr="Bug under Magnifying Glass">
            <a:extLst>
              <a:ext uri="{FF2B5EF4-FFF2-40B4-BE49-F238E27FC236}">
                <a16:creationId xmlns:a16="http://schemas.microsoft.com/office/drawing/2014/main" id="{A7D79BBB-E493-B347-939F-B69912208370}"/>
              </a:ext>
            </a:extLst>
          </p:cNvPr>
          <p:cNvSpPr/>
          <p:nvPr/>
        </p:nvSpPr>
        <p:spPr>
          <a:xfrm>
            <a:off x="10359066" y="634532"/>
            <a:ext cx="725326" cy="725326"/>
          </a:xfrm>
          <a:prstGeom prst="rect">
            <a:avLst/>
          </a:prstGeom>
          <a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4" name="Line Callout 1 (Border and Accent Bar) 3">
            <a:extLst>
              <a:ext uri="{FF2B5EF4-FFF2-40B4-BE49-F238E27FC236}">
                <a16:creationId xmlns:a16="http://schemas.microsoft.com/office/drawing/2014/main" id="{4D480856-29DC-0A44-AE10-2F3443FFF946}"/>
              </a:ext>
            </a:extLst>
          </p:cNvPr>
          <p:cNvSpPr/>
          <p:nvPr/>
        </p:nvSpPr>
        <p:spPr>
          <a:xfrm>
            <a:off x="4462309" y="1359857"/>
            <a:ext cx="3567011" cy="3159133"/>
          </a:xfrm>
          <a:prstGeom prst="accentBorderCallout1">
            <a:avLst>
              <a:gd name="adj1" fmla="val 34054"/>
              <a:gd name="adj2" fmla="val -6860"/>
              <a:gd name="adj3" fmla="val 53498"/>
              <a:gd name="adj4" fmla="val -41113"/>
            </a:avLst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F8ABC7-7134-F44A-8E00-AD0E422FCDEC}"/>
              </a:ext>
            </a:extLst>
          </p:cNvPr>
          <p:cNvSpPr txBox="1"/>
          <p:nvPr/>
        </p:nvSpPr>
        <p:spPr>
          <a:xfrm>
            <a:off x="7367753" y="1439918"/>
            <a:ext cx="725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NAS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EF72F47-B7BB-D24E-88EE-68641D27476F}"/>
              </a:ext>
            </a:extLst>
          </p:cNvPr>
          <p:cNvSpPr txBox="1"/>
          <p:nvPr/>
        </p:nvSpPr>
        <p:spPr>
          <a:xfrm>
            <a:off x="1269121" y="2341970"/>
            <a:ext cx="1553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NYC Delays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6E2D75C-6B1F-4E4B-AE5E-E1FC349079A4}"/>
              </a:ext>
            </a:extLst>
          </p:cNvPr>
          <p:cNvSpPr txBox="1"/>
          <p:nvPr/>
        </p:nvSpPr>
        <p:spPr>
          <a:xfrm>
            <a:off x="9042764" y="2509556"/>
            <a:ext cx="1667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National Delays</a:t>
            </a:r>
          </a:p>
        </p:txBody>
      </p:sp>
    </p:spTree>
    <p:extLst>
      <p:ext uri="{BB962C8B-B14F-4D97-AF65-F5344CB8AC3E}">
        <p14:creationId xmlns:p14="http://schemas.microsoft.com/office/powerpoint/2010/main" val="18476729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1EDA53-12F5-8147-A66D-4777B44568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Explore the Data – NYC Performance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3B5ADE-BF01-684A-92F9-5B445A87DA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Distribution of arrival delays by airport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6FB0F11-6E68-2C47-BE99-1887B937B9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868" y="2307579"/>
            <a:ext cx="5895843" cy="35403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4334D68-A6E3-D84E-9B33-CE36B9300E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1899" y="2307580"/>
            <a:ext cx="5990232" cy="3540326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C7328948-775F-BE4F-8451-EE0319B12F77}"/>
              </a:ext>
            </a:extLst>
          </p:cNvPr>
          <p:cNvSpPr/>
          <p:nvPr/>
        </p:nvSpPr>
        <p:spPr>
          <a:xfrm>
            <a:off x="10089659" y="365125"/>
            <a:ext cx="1264141" cy="1264141"/>
          </a:xfrm>
          <a:prstGeom prst="ellipse">
            <a:avLst/>
          </a:prstGeom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/>
        </p:style>
      </p:sp>
      <p:sp>
        <p:nvSpPr>
          <p:cNvPr id="10" name="Rectangle 9" descr="Bug under Magnifying Glass">
            <a:extLst>
              <a:ext uri="{FF2B5EF4-FFF2-40B4-BE49-F238E27FC236}">
                <a16:creationId xmlns:a16="http://schemas.microsoft.com/office/drawing/2014/main" id="{CD893281-EA92-244B-BDE5-29E4EF818818}"/>
              </a:ext>
            </a:extLst>
          </p:cNvPr>
          <p:cNvSpPr/>
          <p:nvPr/>
        </p:nvSpPr>
        <p:spPr>
          <a:xfrm>
            <a:off x="10359066" y="634532"/>
            <a:ext cx="725326" cy="725326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39219654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1EDA53-12F5-8147-A66D-4777B44568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Explore the Data – NYC Flight Volume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CC4A15-8F2D-CF47-BD6A-DCA0DD52BE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1775" y="1690688"/>
            <a:ext cx="8764605" cy="4873592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ECD367B6-4112-4243-883F-3A185372404A}"/>
              </a:ext>
            </a:extLst>
          </p:cNvPr>
          <p:cNvSpPr/>
          <p:nvPr/>
        </p:nvSpPr>
        <p:spPr>
          <a:xfrm>
            <a:off x="10089659" y="365125"/>
            <a:ext cx="1264141" cy="1264141"/>
          </a:xfrm>
          <a:prstGeom prst="ellipse">
            <a:avLst/>
          </a:prstGeom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/>
        </p:style>
      </p:sp>
      <p:sp>
        <p:nvSpPr>
          <p:cNvPr id="10" name="Rectangle 9" descr="Bug under Magnifying Glass">
            <a:extLst>
              <a:ext uri="{FF2B5EF4-FFF2-40B4-BE49-F238E27FC236}">
                <a16:creationId xmlns:a16="http://schemas.microsoft.com/office/drawing/2014/main" id="{5DF43DF3-B731-7046-A660-55E4E14D6C7D}"/>
              </a:ext>
            </a:extLst>
          </p:cNvPr>
          <p:cNvSpPr/>
          <p:nvPr/>
        </p:nvSpPr>
        <p:spPr>
          <a:xfrm>
            <a:off x="10359066" y="634532"/>
            <a:ext cx="725326" cy="725326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12571289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</TotalTime>
  <Words>360</Words>
  <Application>Microsoft Macintosh PowerPoint</Application>
  <PresentationFormat>Widescreen</PresentationFormat>
  <Paragraphs>148</Paragraphs>
  <Slides>15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Times New Roman</vt:lpstr>
      <vt:lpstr>Office Theme</vt:lpstr>
      <vt:lpstr>US Airline Performance</vt:lpstr>
      <vt:lpstr>Scope</vt:lpstr>
      <vt:lpstr>Problem</vt:lpstr>
      <vt:lpstr>Explore the Data – Delay Distribution</vt:lpstr>
      <vt:lpstr>Explore the Data – Airline Performance</vt:lpstr>
      <vt:lpstr>Explore the Data – Delays by Airport</vt:lpstr>
      <vt:lpstr>Explore the Data – NYC vs National Avg.</vt:lpstr>
      <vt:lpstr>Explore the Data – NYC Performance</vt:lpstr>
      <vt:lpstr>Explore the Data – NYC Flight Volume</vt:lpstr>
      <vt:lpstr>Explore the Data – NYC Schedule</vt:lpstr>
      <vt:lpstr>Modeling – Initial Models</vt:lpstr>
      <vt:lpstr>Modeling – Feature Engineering</vt:lpstr>
      <vt:lpstr>Modeling – Improving Random Forest</vt:lpstr>
      <vt:lpstr>Results</vt:lpstr>
      <vt:lpstr>Results – Next Steps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 Airline Performance</dc:title>
  <dc:creator>Microsoft Office User</dc:creator>
  <cp:lastModifiedBy>Microsoft Office User</cp:lastModifiedBy>
  <cp:revision>33</cp:revision>
  <dcterms:created xsi:type="dcterms:W3CDTF">2019-05-15T20:18:58Z</dcterms:created>
  <dcterms:modified xsi:type="dcterms:W3CDTF">2019-05-15T21:30:49Z</dcterms:modified>
</cp:coreProperties>
</file>